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349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5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8CB73C-8D0B-4DD6-A54F-332A52274BE5}">
          <p14:sldIdLst>
            <p14:sldId id="256"/>
            <p14:sldId id="349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</p14:sldIdLst>
        </p14:section>
        <p14:section name="Раздел без заголовка" id="{E0F53431-FE14-4EB3-8D3E-A4AEEDE2BBD8}">
          <p14:sldIdLst>
            <p14:sldId id="35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979">
          <p15:clr>
            <a:srgbClr val="A4A3A4"/>
          </p15:clr>
        </p15:guide>
        <p15:guide id="4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6649"/>
    <a:srgbClr val="AD3A23"/>
    <a:srgbClr val="542804"/>
    <a:srgbClr val="F68B32"/>
    <a:srgbClr val="663106"/>
    <a:srgbClr val="874107"/>
    <a:srgbClr val="572A05"/>
    <a:srgbClr val="633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/>
  </p:normalViewPr>
  <p:slideViewPr>
    <p:cSldViewPr snapToObjects="1">
      <p:cViewPr>
        <p:scale>
          <a:sx n="100" d="100"/>
          <a:sy n="100" d="100"/>
        </p:scale>
        <p:origin x="-204" y="-210"/>
      </p:cViewPr>
      <p:guideLst>
        <p:guide orient="horz" pos="2840"/>
        <p:guide orient="horz" pos="4156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3B57-8039-4E10-A9E6-F72C36734B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FBEE2-0354-4F61-8144-93DEF5350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1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6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5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8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5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2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9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4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2894-A7FF-4ACB-B827-110E89C666AE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70BF-F389-49FE-BB71-CF4889ACF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2.jpeg"/><Relationship Id="rId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2.jpeg"/><Relationship Id="rId4" Type="http://schemas.openxmlformats.org/officeDocument/2006/relationships/image" Target="../media/image26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591430"/>
            <a:ext cx="4188047" cy="110998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Электрокамины</a:t>
            </a:r>
            <a:endParaRPr lang="ru-RU" b="1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392996"/>
            <a:ext cx="3452428" cy="61206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/>
          </a:p>
          <a:p>
            <a:pPr algn="l"/>
            <a:r>
              <a:rPr lang="en-US" sz="144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Electrolux</a:t>
            </a:r>
            <a:endParaRPr lang="ru-RU" sz="9600" b="1" dirty="0">
              <a:solidFill>
                <a:srgbClr val="FF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O:\Русклимат - Комфорт\Коммерческий отдел РКК\Электронагреватели\_персональные\zaitseva_m\презентации\фото для презентаций\p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3501008"/>
            <a:ext cx="642413" cy="5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4826" y="507960"/>
            <a:ext cx="2071670" cy="365130"/>
          </a:xfrm>
        </p:spPr>
        <p:txBody>
          <a:bodyPr>
            <a:noAutofit/>
          </a:bodyPr>
          <a:lstStyle/>
          <a:p>
            <a:pPr algn="r"/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EFP/W – </a:t>
            </a:r>
            <a:r>
              <a:rPr lang="ru-RU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1300</a:t>
            </a:r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RRCL</a:t>
            </a:r>
            <a:endParaRPr lang="ru-RU" sz="1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33898" y="179344"/>
            <a:ext cx="3310102" cy="219078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>
                <a:solidFill>
                  <a:schemeClr val="bg1"/>
                </a:solidFill>
              </a:rPr>
              <a:t>настенный камин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5476746" y="2316965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876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 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8099529" y="3446440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589919" y="2377888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186460" y="3933056"/>
            <a:ext cx="1872409" cy="793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15140" y="3671446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578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3021" y="3575382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38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8005413" y="5395496"/>
            <a:ext cx="2920246" cy="1588"/>
          </a:xfrm>
          <a:prstGeom prst="line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6621" y="47712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059" y="455696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935" y="54438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059" y="52295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059" y="5914291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935" y="6128605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2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4537111"/>
            <a:ext cx="431794" cy="431794"/>
          </a:xfrm>
          <a:prstGeom prst="rect">
            <a:avLst/>
          </a:prstGeom>
          <a:noFill/>
        </p:spPr>
      </p:pic>
      <p:pic>
        <p:nvPicPr>
          <p:cNvPr id="73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5267371"/>
            <a:ext cx="431794" cy="431794"/>
          </a:xfrm>
          <a:prstGeom prst="rect">
            <a:avLst/>
          </a:prstGeom>
          <a:noFill/>
        </p:spPr>
      </p:pic>
      <p:sp>
        <p:nvSpPr>
          <p:cNvPr id="88" name="Заголовок 1"/>
          <p:cNvSpPr txBox="1">
            <a:spLocks/>
          </p:cNvSpPr>
          <p:nvPr/>
        </p:nvSpPr>
        <p:spPr>
          <a:xfrm>
            <a:off x="5072047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6435753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7776356" y="4227436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2066" y="4523852"/>
            <a:ext cx="12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панорамная фронтальная панель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1888" y="4532654"/>
            <a:ext cx="13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эргономичное потребление в режиме «эффект пламени» - 4 Вт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079288" y="5944054"/>
            <a:ext cx="666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пульт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43808" y="614364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управления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9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990504"/>
            <a:ext cx="430201" cy="430201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808159" y="4524251"/>
            <a:ext cx="1192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регулируемая мощность обогрева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2000/1000 Вт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2" name="Picture 3" descr="C:\Users\user\Desktop\презентация\2kv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49" y="5951575"/>
            <a:ext cx="458261" cy="458261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3060802" y="4523985"/>
            <a:ext cx="1303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регулировка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74967" y="470697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яркости пламени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6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570435"/>
            <a:ext cx="430201" cy="430201"/>
          </a:xfrm>
          <a:prstGeom prst="rect">
            <a:avLst/>
          </a:prstGeom>
          <a:noFill/>
        </p:spPr>
      </p:pic>
      <p:pic>
        <p:nvPicPr>
          <p:cNvPr id="60" name="Picture 6" descr="C:\Users\user\Desktop\презентация\pan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276860"/>
            <a:ext cx="438156" cy="438156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2928926" y="5250224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панорамная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39099" y="5433253"/>
            <a:ext cx="161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фронтальная панель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5" name="Picture 2" descr="M:\KLIMAT\_ ТЕПЛОВАЯ ТЕХНИКА\_ ЭЛЕКТРИЧЕСКИЕ БЫТОВЫЕ ОБОГРЕВАТЕЛИ\_Электрические камины\Фото приборов\Настенные камины\EFPW-1300RRCL_1_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842" y="764704"/>
            <a:ext cx="1655835" cy="31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M:\KLIMAT\_ ТЕПЛОВАЯ ТЕХНИКА\_ ЭЛЕКТРИЧЕСКИЕ БЫТОВЫЕ ОБОГРЕВАТЕЛИ\_Электрические камины\Фото приборов\Настенные камины\EFPW-1300RRCL_n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643335" cy="34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H="1">
            <a:off x="4860032" y="4745540"/>
            <a:ext cx="9354" cy="2067836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02900" y="4077072"/>
            <a:ext cx="3925084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95586"/>
              </p:ext>
            </p:extLst>
          </p:nvPr>
        </p:nvGraphicFramePr>
        <p:xfrm>
          <a:off x="255762" y="749418"/>
          <a:ext cx="8780735" cy="9449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0309"/>
                <a:gridCol w="1029705"/>
                <a:gridCol w="992761"/>
                <a:gridCol w="1097592"/>
                <a:gridCol w="1097592"/>
                <a:gridCol w="1097592"/>
                <a:gridCol w="1097592"/>
                <a:gridCol w="1097592"/>
              </a:tblGrid>
              <a:tr h="9449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Фото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832474" y="179344"/>
            <a:ext cx="3311525" cy="29732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технические характеристики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6883" y="404664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 smtClean="0">
                <a:solidFill>
                  <a:srgbClr val="FF6600"/>
                </a:solidFill>
                <a:cs typeface="Aharoni" panose="02010803020104030203" pitchFamily="2" charset="-79"/>
              </a:rPr>
              <a:t>модерн</a:t>
            </a:r>
            <a:endParaRPr lang="ru-RU" b="1" i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5" descr="M:\KLIMAT\_ ТЕПЛОВАЯ ТЕХНИКА\_ ЭЛЕКТРИЧЕСКИЕ БЫТОВЫЕ ОБОГРЕВАТЕЛИ\_Электрические камины\Фото приборов\Настенные камины\EFPW_1100URCL_дров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804" y="933989"/>
            <a:ext cx="603692" cy="6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61877"/>
            <a:ext cx="586461" cy="5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M:\KLIMAT\_ ТЕПЛОВАЯ ТЕХНИКА\_ ЭЛЕКТРИЧЕСКИЕ БЫТОВЫЕ ОБОГРЕВАТЕЛИ\_Электрические камины\Фото приборов\Настенные камины\EFPW-1200URLS_r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479" y="2741508"/>
            <a:ext cx="536765" cy="4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33614"/>
            <a:ext cx="897659" cy="79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M:\KLIMAT\_ ТЕПЛОВАЯ ТЕХНИКА\_ ЭЛЕКТРИЧЕСКИЕ БЫТОВЫЕ ОБОГРЕВАТЕЛИ\_Электрические камины\Фото приборов\Настенные камины\EFP-W-2000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384" y="838776"/>
            <a:ext cx="773848" cy="7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98242" y="756346"/>
            <a:ext cx="642110" cy="9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:\KLIMAT\_ ТЕПЛОВАЯ ТЕХНИКА\_ ЭЛЕКТРИЧЕСКИЕ БЫТОВЫЕ ОБОГРЕВАТЕЛИ\_Электрические камины\Фото приборов\Настенные камины\EFPW-1300RRCL_1_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887" y="752914"/>
            <a:ext cx="495517" cy="9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113931"/>
              </p:ext>
            </p:extLst>
          </p:nvPr>
        </p:nvGraphicFramePr>
        <p:xfrm>
          <a:off x="251520" y="1678588"/>
          <a:ext cx="8784976" cy="50347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144"/>
                <a:gridCol w="1008112"/>
                <a:gridCol w="990110"/>
                <a:gridCol w="1098122"/>
                <a:gridCol w="1098122"/>
                <a:gridCol w="1098122"/>
                <a:gridCol w="1098122"/>
                <a:gridCol w="1098122"/>
              </a:tblGrid>
              <a:tr h="3995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Модель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EFP/W - 1100ULS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EFP/W - 1150URLS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EFP/W - 1200URLS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EFP/W </a:t>
                      </a: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– </a:t>
                      </a:r>
                      <a:b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1250ULS</a:t>
                      </a:r>
                      <a:endParaRPr lang="en-US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EFP/W – </a:t>
                      </a:r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2000S</a:t>
                      </a:r>
                      <a:endParaRPr lang="en-US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EFP/W – 1300RRCL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EFP/W – 1200RCL</a:t>
                      </a:r>
                    </a:p>
                  </a:txBody>
                  <a:tcPr marL="0" marR="0" marT="0" marB="0" anchor="ctr"/>
                </a:tc>
              </a:tr>
              <a:tr h="199756">
                <a:tc>
                  <a:txBody>
                    <a:bodyPr/>
                    <a:lstStyle/>
                    <a:p>
                      <a:pPr marL="177800" indent="-17780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Тип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настенный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5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Эффект пламени без обогрева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Звук потрескивания дров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  <a:endParaRPr lang="ru-RU" sz="14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7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Пульт ДУ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Два вида декоративного топлива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камни и дрова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камни и дрова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камни и дрова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камни и дрова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камни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дрова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дрова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95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Регулировка яркости пламени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Панорамная фронтальная панель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да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95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Мощность обогрева, Вт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1800/900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1800/900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2000/1000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2000/1000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2000/1000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2000/1000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2000/1000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Потребление в режиме "Эффект пламени", Вт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95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Габариты (</a:t>
                      </a:r>
                      <a:r>
                        <a:rPr lang="ru-RU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ШхВхГ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), мм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660х520х95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5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650х520х114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885х560х135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900х560х95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876х578х122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578х876х138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578х876х107</a:t>
                      </a:r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7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Вес, кг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16,9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17,5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6882" y="6559560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M:\KLIMAT\_ ТЕПЛОВАЯ ТЕХНИКА\_ ЭЛЕКТРИЧЕСКИЕ БЫТОВЫЕ ОБОГРЕВАТЕЛИ\_Электрические камины\Фото приборов\Настенные камины\EFPW-1200URLS_r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676" y="808835"/>
            <a:ext cx="536765" cy="4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M:\KLIMAT\_ ТЕПЛОВАЯ ТЕХНИКА\_ ЭЛЕКТРИЧЕСКИЕ БЫТОВЫЕ ОБОГРЕВАТЕЛИ\_Электрические камины\Фото приборов\Настенные камины\EFPW-1200URLS_black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227" y="963171"/>
            <a:ext cx="523133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M:\KLIMAT\_ ТЕПЛОВАЯ ТЕХНИКА\_ ЭЛЕКТРИЧЕСКИЕ БЫТОВЫЕ ОБОГРЕВАТЕЛИ\_Электрические камины\Фото приборов\Настенные камины\EFPW-1200URLS_orang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109" y="1096915"/>
            <a:ext cx="55119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M:\KLIMAT\_ ТЕПЛОВАЯ ТЕХНИКА\_ ЭЛЕКТРИЧЕСКИЕ БЫТОВЫЕ ОБОГРЕВАТЕЛИ\_Электрические камины\Фото приборов\Настенные камины\EFPW-1200URLS_whit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187" y="1196752"/>
            <a:ext cx="551198" cy="5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751063"/>
            <a:ext cx="4188047" cy="110998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6600"/>
                </a:solidFill>
                <a:ea typeface="Verdana" pitchFamily="34" charset="0"/>
                <a:cs typeface="Verdana" pitchFamily="34" charset="0"/>
              </a:rPr>
              <a:t>Успешных продаж!</a:t>
            </a:r>
            <a:endParaRPr lang="ru-RU" b="1" dirty="0">
              <a:solidFill>
                <a:srgbClr val="FF660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875412" y="5382508"/>
            <a:ext cx="31375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система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защиты от перегрева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закаленное ударопрочное стекло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автоматическое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поддержание температуры в помещении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988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Почему электрокамины </a:t>
            </a:r>
            <a:r>
              <a:rPr lang="en-US" sz="2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Electrolux</a:t>
            </a:r>
            <a:r>
              <a:rPr lang="ru-RU" sz="2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?</a:t>
            </a:r>
            <a:endParaRPr lang="ru-RU" sz="2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557552"/>
            <a:ext cx="3240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Electrolux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 нуждается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представлении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 Коэффициент доверия потребителей к марке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Electrolux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является самым высоким среди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производителей электрокаминов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более 85%*.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5412" y="3589213"/>
            <a:ext cx="31375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пульт дистанционного управления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мгновенный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обогрев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регулировка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яркости пламени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6512" y="1538552"/>
            <a:ext cx="304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Вся линейка каминов соответствует российским и европейским стандартам качества: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CE, RoHS, EAC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 международной системе качества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ISO 9001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1052736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Нам доверяют</a:t>
            </a:r>
            <a:endParaRPr lang="ru-RU" sz="1400" b="1" dirty="0">
              <a:solidFill>
                <a:srgbClr val="F9664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43252"/>
            <a:ext cx="1159396" cy="115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27" y="2162062"/>
            <a:ext cx="670545" cy="53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803" y="2222964"/>
            <a:ext cx="407617" cy="40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739508" y="3124125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Практичность</a:t>
            </a:r>
            <a:endParaRPr lang="ru-RU" b="1" dirty="0">
              <a:solidFill>
                <a:srgbClr val="F966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3124125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Эстетичность</a:t>
            </a:r>
            <a:endParaRPr lang="ru-RU" sz="1400" b="1" dirty="0">
              <a:solidFill>
                <a:srgbClr val="F9664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9828" y="3556173"/>
            <a:ext cx="3141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ручная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окраска дров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инновационные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LED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-технологии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реалистичный эффект пламени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Real Fire Perfect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indent="180975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indent="180975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672" y="4941168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Технологичность  </a:t>
            </a:r>
            <a:endParaRPr lang="ru-RU" sz="1400" b="1" dirty="0">
              <a:solidFill>
                <a:srgbClr val="F9664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7365" y="5373216"/>
            <a:ext cx="3194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2 режима обогрева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 возможность использования в режиме «эффект пламени»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корпус прибора не нагревается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8345" y="4931876"/>
            <a:ext cx="20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96649"/>
                </a:solidFill>
              </a:rPr>
              <a:t>Безопасность</a:t>
            </a:r>
            <a:endParaRPr lang="ru-RU" b="1" dirty="0">
              <a:solidFill>
                <a:srgbClr val="F9664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48" y="6596390"/>
            <a:ext cx="2769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*По данным </a:t>
            </a:r>
            <a:r>
              <a:rPr lang="en-US" sz="1050" dirty="0" smtClean="0"/>
              <a:t>Global Reputation Index</a:t>
            </a:r>
            <a:endParaRPr lang="ru-RU" sz="1050" dirty="0"/>
          </a:p>
        </p:txBody>
      </p:sp>
      <p:pic>
        <p:nvPicPr>
          <p:cNvPr id="1046" name="Picture 22" descr="O:\Русклимат - Комфорт\Коммерческий отдел РКК\Электронагреватели\_персональные\zaitseva_m\презентации\фото для презентаций\безопасность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461" y="5309361"/>
            <a:ext cx="999959" cy="9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eni\Ещё иконки\1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2" y="3493457"/>
            <a:ext cx="1107951" cy="99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48672" y="109721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96649"/>
                </a:solidFill>
              </a:rPr>
              <a:t>Высшие стандарты качества</a:t>
            </a:r>
          </a:p>
        </p:txBody>
      </p: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157192"/>
            <a:ext cx="1296530" cy="129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639" y="1898592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&gt;85%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3324" y="1178512"/>
            <a:ext cx="1260694" cy="126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620" y="3268588"/>
            <a:ext cx="1384548" cy="13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558" y="6356092"/>
            <a:ext cx="376488" cy="3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361137" y="179344"/>
            <a:ext cx="2782863" cy="21907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коллекция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16430" y="404664"/>
            <a:ext cx="1227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96649"/>
                </a:solidFill>
                <a:cs typeface="Aharoni" panose="02010803020104030203" pitchFamily="2" charset="-79"/>
              </a:rPr>
              <a:t>модерн</a:t>
            </a:r>
            <a:endParaRPr lang="ru-RU" sz="2400" b="1" dirty="0">
              <a:solidFill>
                <a:srgbClr val="F96649"/>
              </a:solidFill>
              <a:cs typeface="Arial" panose="020B0604020202020204" pitchFamily="34" charset="0"/>
            </a:endParaRPr>
          </a:p>
        </p:txBody>
      </p:sp>
      <p:pic>
        <p:nvPicPr>
          <p:cNvPr id="15364" name="Picture 4" descr="https://s-media-cache-ak0.pinimg.com/736x/21/36/04/2136046faf1a1da230cc8dc098c396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02839"/>
            <a:ext cx="3071834" cy="61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3438" y="2261771"/>
            <a:ext cx="4341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12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Все модели настенных каминов «Модерн» оснащены новейшей системой имитации пламени на основе передовых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LED-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технологий, которая не только создает эффект абсолютной реалистичности, но и дарит прибору долгие годы безупречно работы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407" y="507960"/>
            <a:ext cx="2089117" cy="36513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EFP/W </a:t>
            </a:r>
            <a:r>
              <a:rPr lang="en-US" sz="1800" b="1" dirty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- 1100ULS</a:t>
            </a:r>
            <a:endParaRPr lang="ru-RU" sz="1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0245" name="Picture 5" descr="M:\KLIMAT\_ ТЕПЛОВАЯ ТЕХНИКА\_ ЭЛЕКТРИЧЕСКИЕ БЫТОВЫЕ ОБОГРЕВАТЕЛИ\_Электрические камины\Фото приборов\Настенные камины\EFPW_1100URCL_дров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892" y="1081679"/>
            <a:ext cx="2482884" cy="25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5833898" y="179344"/>
            <a:ext cx="3310102" cy="21907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/>
              <a:t>настенный камин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5333870" y="2224891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520 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8099529" y="3210524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447043" y="2285814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15327" y="3688728"/>
            <a:ext cx="1497033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89743" y="3381704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660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3021" y="3339466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95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8005413" y="5395496"/>
            <a:ext cx="2920246" cy="1588"/>
          </a:xfrm>
          <a:prstGeom prst="line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857752" y="4605075"/>
            <a:ext cx="9354" cy="2194973"/>
          </a:xfrm>
          <a:prstGeom prst="line">
            <a:avLst/>
          </a:prstGeom>
          <a:ln w="28575" cmpd="sng">
            <a:solidFill>
              <a:srgbClr val="F9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6621" y="474329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059" y="452897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935" y="54438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059" y="52295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059" y="5914291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935" y="6128605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1,8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79288" y="5220921"/>
            <a:ext cx="666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пульт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86050" y="542926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управления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79643" y="5934949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встроенный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80771" y="6107170"/>
            <a:ext cx="89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термостат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1" name="Picture 2" descr="C:\Users\user\Desktop\презентация\1_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5978599"/>
            <a:ext cx="450797" cy="450797"/>
          </a:xfrm>
          <a:prstGeom prst="rect">
            <a:avLst/>
          </a:prstGeom>
          <a:noFill/>
        </p:spPr>
      </p:pic>
      <p:pic>
        <p:nvPicPr>
          <p:cNvPr id="7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4509120"/>
            <a:ext cx="487310" cy="487310"/>
          </a:xfrm>
          <a:prstGeom prst="rect">
            <a:avLst/>
          </a:prstGeom>
          <a:noFill/>
        </p:spPr>
      </p:pic>
      <p:pic>
        <p:nvPicPr>
          <p:cNvPr id="73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5267371"/>
            <a:ext cx="431794" cy="431794"/>
          </a:xfrm>
          <a:prstGeom prst="rect">
            <a:avLst/>
          </a:prstGeom>
          <a:noFill/>
        </p:spPr>
      </p:pic>
      <p:pic>
        <p:nvPicPr>
          <p:cNvPr id="74" name="Picture 7" descr="C:\Users\user\Desktop\презентация\tem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6003964"/>
            <a:ext cx="425432" cy="425432"/>
          </a:xfrm>
          <a:prstGeom prst="rect">
            <a:avLst/>
          </a:prstGeom>
          <a:noFill/>
        </p:spPr>
      </p:pic>
      <p:pic>
        <p:nvPicPr>
          <p:cNvPr id="75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267371"/>
            <a:ext cx="430201" cy="430201"/>
          </a:xfrm>
          <a:prstGeom prst="rect">
            <a:avLst/>
          </a:prstGeom>
          <a:noFill/>
        </p:spPr>
      </p:pic>
      <p:sp>
        <p:nvSpPr>
          <p:cNvPr id="88" name="Заголовок 1"/>
          <p:cNvSpPr txBox="1">
            <a:spLocks/>
          </p:cNvSpPr>
          <p:nvPr/>
        </p:nvSpPr>
        <p:spPr>
          <a:xfrm>
            <a:off x="5072047" y="4221088"/>
            <a:ext cx="1196587" cy="152400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6435753" y="4221088"/>
            <a:ext cx="1196587" cy="152400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7776356" y="4227436"/>
            <a:ext cx="1196587" cy="152400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073125" y="4500570"/>
            <a:ext cx="128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два вида декоративного топлива в комплекте (белые камни и дрова)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29388" y="4532654"/>
            <a:ext cx="13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э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ргономичное потребление в режиме «эффект пламени» - 4 Вт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15272" y="4524251"/>
            <a:ext cx="1360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регулируемая мощность обогрева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1800/900 Вт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" name="Picture 7" descr="C:\Users\user\Desktop\презентация\soun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7" y="4534794"/>
            <a:ext cx="448687" cy="446444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071802" y="4500570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звук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5707" y="4664169"/>
            <a:ext cx="160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потрескивания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386" name="Picture 2" descr="M:\KLIMAT\_ ТЕПЛОВАЯ ТЕХНИКА\_ ЭЛЕКТРИЧЕСКИЕ БЫТОВЫЕ ОБОГРЕВАТЕЛИ\_Электрические камины\Фото приборов\Настенные камины\1100URCL_дров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19" y="470914"/>
            <a:ext cx="4324789" cy="324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467544" y="4011262"/>
            <a:ext cx="4077924" cy="0"/>
          </a:xfrm>
          <a:prstGeom prst="line">
            <a:avLst/>
          </a:prstGeom>
          <a:ln w="28575" cmpd="sng">
            <a:solidFill>
              <a:srgbClr val="F96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Русклимат - Комфорт\Коммерческий отдел РКК\Электронагреватели\_персональные\zaitseva_m\презентации\фото для презентаций\pul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181657"/>
            <a:ext cx="642413" cy="5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353" y="428604"/>
            <a:ext cx="2089117" cy="36513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EFP/W </a:t>
            </a:r>
            <a:r>
              <a:rPr lang="en-US" sz="1800" b="1" dirty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- </a:t>
            </a:r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1150URLS</a:t>
            </a:r>
            <a:endParaRPr lang="ru-RU" sz="1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33898" y="179344"/>
            <a:ext cx="3310102" cy="219078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/>
              <a:t>настенный камин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5262432" y="2224891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520 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8170967" y="3210524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375605" y="2285814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243319" y="3637589"/>
            <a:ext cx="1497033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17988" y="3381998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650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34459" y="3339466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114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932040" y="4771283"/>
            <a:ext cx="0" cy="2149936"/>
          </a:xfrm>
          <a:prstGeom prst="line">
            <a:avLst/>
          </a:prstGeom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9230" y="47712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786" y="455696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935" y="54438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059" y="52295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059" y="5914291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935" y="6128605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1,8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29560" y="471488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71232" y="452717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572008"/>
            <a:ext cx="428628" cy="428628"/>
          </a:xfrm>
          <a:prstGeom prst="rect">
            <a:avLst/>
          </a:prstGeom>
          <a:noFill/>
        </p:spPr>
      </p:pic>
      <p:pic>
        <p:nvPicPr>
          <p:cNvPr id="71" name="Picture 2" descr="C:\Users\user\Desktop\презентация\1_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65" y="6027753"/>
            <a:ext cx="401643" cy="401643"/>
          </a:xfrm>
          <a:prstGeom prst="rect">
            <a:avLst/>
          </a:prstGeom>
          <a:noFill/>
        </p:spPr>
      </p:pic>
      <p:pic>
        <p:nvPicPr>
          <p:cNvPr id="7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16" y="4537111"/>
            <a:ext cx="431794" cy="431794"/>
          </a:xfrm>
          <a:prstGeom prst="rect">
            <a:avLst/>
          </a:prstGeom>
          <a:noFill/>
        </p:spPr>
      </p:pic>
      <p:pic>
        <p:nvPicPr>
          <p:cNvPr id="73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16" y="5267371"/>
            <a:ext cx="431794" cy="431794"/>
          </a:xfrm>
          <a:prstGeom prst="rect">
            <a:avLst/>
          </a:prstGeom>
          <a:noFill/>
        </p:spPr>
      </p:pic>
      <p:sp>
        <p:nvSpPr>
          <p:cNvPr id="88" name="Заголовок 1"/>
          <p:cNvSpPr txBox="1">
            <a:spLocks/>
          </p:cNvSpPr>
          <p:nvPr/>
        </p:nvSpPr>
        <p:spPr>
          <a:xfrm>
            <a:off x="5072047" y="4221088"/>
            <a:ext cx="1196587" cy="152400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6435753" y="4221088"/>
            <a:ext cx="1196587" cy="152400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7776356" y="4227436"/>
            <a:ext cx="1196587" cy="152400"/>
          </a:xfrm>
          <a:prstGeom prst="rect">
            <a:avLst/>
          </a:prstGeom>
          <a:solidFill>
            <a:srgbClr val="F68B32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151434" y="4523852"/>
            <a:ext cx="12779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закаленное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стекло повышенной прочности</a:t>
            </a:r>
          </a:p>
          <a:p>
            <a:pPr indent="-285750">
              <a:spcAft>
                <a:spcPts val="600"/>
              </a:spcAft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61888" y="4532654"/>
            <a:ext cx="13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э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ргономичное потребление в режиме «эффект пламени» -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Вт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53438" y="4523636"/>
            <a:ext cx="121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85750">
              <a:spcAft>
                <a:spcPts val="600"/>
              </a:spcAft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</a:rPr>
              <a:t>два вида декоративного топлива в комплекте (белые камни и дрова)</a:t>
            </a:r>
          </a:p>
        </p:txBody>
      </p:sp>
      <p:pic>
        <p:nvPicPr>
          <p:cNvPr id="52" name="Picture 6" descr="C:\Users\user\Desktop\презентация\pan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996004"/>
            <a:ext cx="438156" cy="438156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2928926" y="5969368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панорамная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39099" y="6152397"/>
            <a:ext cx="161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фронтальная панель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5" name="Picture 7" descr="C:\Users\user\Desktop\презентация\sound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510" y="5308642"/>
            <a:ext cx="408416" cy="406374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071802" y="5272096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звук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86005" y="5509455"/>
            <a:ext cx="160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потрескивания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911" y="1095688"/>
            <a:ext cx="2357767" cy="224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M:\KLIMAT\_ ТЕПЛОВАЯ ТЕХНИКА\_ ЭЛЕКТРИЧЕСКИЕ БЫТОВЫЕ ОБОГРЕВАТЕЛИ\_Электрические камины\Фото приборов\Настенные камины\EFPW-1150URLS_int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05" y="344178"/>
            <a:ext cx="4496509" cy="33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505064" y="4071942"/>
            <a:ext cx="3922920" cy="0"/>
          </a:xfrm>
          <a:prstGeom prst="line">
            <a:avLst/>
          </a:prstGeom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O:\Русклимат - Комфорт\Коммерческий отдел РКК\Электронагреватели\_персональные\zaitseva_m\презентации\фото для презентаций\pul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3140968"/>
            <a:ext cx="642413" cy="5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7791" y="428604"/>
            <a:ext cx="2089117" cy="36513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EFP/W </a:t>
            </a:r>
            <a:r>
              <a:rPr lang="en-US" sz="1800" b="1" dirty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- </a:t>
            </a:r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1</a:t>
            </a:r>
            <a:r>
              <a:rPr lang="ru-RU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20</a:t>
            </a:r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0URLS</a:t>
            </a:r>
            <a:endParaRPr lang="ru-RU" sz="1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33898" y="179344"/>
            <a:ext cx="3310102" cy="219078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i="1" spc="50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настенный камин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5053818" y="1978906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560 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8275036" y="2843265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166991" y="2039829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012160" y="3202673"/>
            <a:ext cx="1872409" cy="793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62205" y="2945494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885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38528" y="2972207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135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8005413" y="5395496"/>
            <a:ext cx="2920246" cy="1588"/>
          </a:xfrm>
          <a:prstGeom prst="line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932040" y="4853383"/>
            <a:ext cx="9354" cy="2067836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6621" y="47712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059" y="455696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935" y="54438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059" y="52295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059" y="5914291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935" y="6128605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2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29560" y="471488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71232" y="452717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4546639"/>
            <a:ext cx="428628" cy="428628"/>
          </a:xfrm>
          <a:prstGeom prst="rect">
            <a:avLst/>
          </a:prstGeom>
          <a:noFill/>
        </p:spPr>
      </p:pic>
      <p:pic>
        <p:nvPicPr>
          <p:cNvPr id="7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4537111"/>
            <a:ext cx="431794" cy="431794"/>
          </a:xfrm>
          <a:prstGeom prst="rect">
            <a:avLst/>
          </a:prstGeom>
          <a:noFill/>
        </p:spPr>
      </p:pic>
      <p:pic>
        <p:nvPicPr>
          <p:cNvPr id="73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5267371"/>
            <a:ext cx="431794" cy="431794"/>
          </a:xfrm>
          <a:prstGeom prst="rect">
            <a:avLst/>
          </a:prstGeom>
          <a:noFill/>
        </p:spPr>
      </p:pic>
      <p:sp>
        <p:nvSpPr>
          <p:cNvPr id="88" name="Заголовок 1"/>
          <p:cNvSpPr txBox="1">
            <a:spLocks/>
          </p:cNvSpPr>
          <p:nvPr/>
        </p:nvSpPr>
        <p:spPr>
          <a:xfrm>
            <a:off x="5072047" y="4679831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6435753" y="4679831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7776356" y="4686179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58542" y="4964975"/>
            <a:ext cx="127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два вида декоративного топлива в комплекте (белые камни и дрова)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1888" y="4991397"/>
            <a:ext cx="13144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 стильных цветовых решения:</a:t>
            </a:r>
          </a:p>
          <a:p>
            <a:pPr indent="-285750"/>
            <a:r>
              <a:rPr lang="ru-RU" sz="1200" b="1" dirty="0" smtClean="0">
                <a:latin typeface="+mj-lt"/>
              </a:rPr>
              <a:t>черный</a:t>
            </a:r>
          </a:p>
          <a:p>
            <a:pPr indent="-285750"/>
            <a:r>
              <a:rPr lang="ru-RU" sz="1200" b="1" spc="70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белый</a:t>
            </a:r>
          </a:p>
          <a:p>
            <a:pPr indent="-285750"/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красный</a:t>
            </a:r>
          </a:p>
          <a:p>
            <a:pPr indent="-285750"/>
            <a:r>
              <a:rPr lang="ru-RU" sz="1200" b="1" dirty="0" smtClean="0">
                <a:solidFill>
                  <a:srgbClr val="FF6600"/>
                </a:solidFill>
                <a:latin typeface="+mj-lt"/>
              </a:rPr>
              <a:t>оранжевый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83316" y="4941168"/>
            <a:ext cx="150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закаленное ударопрочное стекло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" name="Picture 6" descr="C:\Users\user\Desktop\презентация\pan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996004"/>
            <a:ext cx="438156" cy="438156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2928926" y="5969368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панорамная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39099" y="6152397"/>
            <a:ext cx="161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фронтальная панель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5" name="Picture 7" descr="C:\Users\user\Desktop\презентация\soun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510" y="5272096"/>
            <a:ext cx="408416" cy="406374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071802" y="5272096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звук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86005" y="5509455"/>
            <a:ext cx="160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потрескивания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2" name="Picture 3" descr="C:\Users\user\Desktop\презентация\2kv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951575"/>
            <a:ext cx="458261" cy="458261"/>
          </a:xfrm>
          <a:prstGeom prst="rect">
            <a:avLst/>
          </a:prstGeom>
          <a:noFill/>
        </p:spPr>
      </p:pic>
      <p:pic>
        <p:nvPicPr>
          <p:cNvPr id="18434" name="Picture 2" descr="O:\Русклимат - Комфорт\Коммерческий отдел РКК\Электронагреватели\_персональные\zaitseva_m\презентации\17 401 Electrolux 34 Photos is Kataloga Kamini 2106\Big\EFP-W 1200URL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116462" cy="38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395536" y="4149080"/>
            <a:ext cx="3925084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O:\Русклимат - Комфорт\Коммерческий отдел РКК\Электронагреватели\_персональные\zaitseva_m\презентации\фото для презентаций\pul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70358" y="2863664"/>
            <a:ext cx="642413" cy="5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M:\KLIMAT\_ ТЕПЛОВАЯ ТЕХНИКА\_ ЭЛЕКТРИЧЕСКИЕ БЫТОВЫЕ ОБОГРЕВАТЕЛИ\_Электрические камины\Фото приборов\Настенные камины\EFPW-1200URLS_black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91400"/>
            <a:ext cx="1142122" cy="9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:\KLIMAT\_ ТЕПЛОВАЯ ТЕХНИКА\_ ЭЛЕКТРИЧЕСКИЕ БЫТОВЫЕ ОБОГРЕВАТЕЛИ\_Электрические камины\Фото приборов\Настенные камины\EFPW-1200URLS_whit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700" y="3573016"/>
            <a:ext cx="1198913" cy="10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M:\KLIMAT\_ ТЕПЛОВАЯ ТЕХНИКА\_ ЭЛЕКТРИЧЕСКИЕ БЫТОВЫЕ ОБОГРЕВАТЕЛИ\_Электрические камины\Фото приборов\Настенные камины\EFPW-1200URLS_orange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397" y="3586522"/>
            <a:ext cx="1237227" cy="9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KLIMAT\_ ТЕПЛОВАЯ ТЕХНИКА\_ ЭЛЕКТРИЧЕСКИЕ БЫТОВЫЕ ОБОГРЕВАТЕЛИ\_Электрические камины\Фото приборов\Настенные камины\EFPW-1200URLS_re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11" y="893494"/>
            <a:ext cx="2549069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68" y="507960"/>
            <a:ext cx="2089117" cy="36513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EFP/W </a:t>
            </a:r>
            <a:r>
              <a:rPr lang="en-US" sz="1800" b="1" dirty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- </a:t>
            </a:r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1</a:t>
            </a:r>
            <a:r>
              <a:rPr lang="ru-RU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25</a:t>
            </a:r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0ULS</a:t>
            </a:r>
            <a:endParaRPr lang="ru-RU" sz="1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33898" y="179344"/>
            <a:ext cx="3310102" cy="219078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/>
              <a:t>настенный камин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5048118" y="2316965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560 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8385281" y="3181324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161291" y="2377888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985739" y="3563939"/>
            <a:ext cx="1872409" cy="793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15140" y="3306760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900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48773" y="3310266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95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6621" y="47712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059" y="455696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935" y="54438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059" y="52295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059" y="5914291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935" y="6128605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2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29560" y="471488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71232" y="452717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0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4546639"/>
            <a:ext cx="428628" cy="428628"/>
          </a:xfrm>
          <a:prstGeom prst="rect">
            <a:avLst/>
          </a:prstGeom>
          <a:noFill/>
        </p:spPr>
      </p:pic>
      <p:pic>
        <p:nvPicPr>
          <p:cNvPr id="7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4537111"/>
            <a:ext cx="431794" cy="431794"/>
          </a:xfrm>
          <a:prstGeom prst="rect">
            <a:avLst/>
          </a:prstGeom>
          <a:noFill/>
        </p:spPr>
      </p:pic>
      <p:pic>
        <p:nvPicPr>
          <p:cNvPr id="73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5267371"/>
            <a:ext cx="431794" cy="431794"/>
          </a:xfrm>
          <a:prstGeom prst="rect">
            <a:avLst/>
          </a:prstGeom>
          <a:noFill/>
        </p:spPr>
      </p:pic>
      <p:sp>
        <p:nvSpPr>
          <p:cNvPr id="88" name="Заголовок 1"/>
          <p:cNvSpPr txBox="1">
            <a:spLocks/>
          </p:cNvSpPr>
          <p:nvPr/>
        </p:nvSpPr>
        <p:spPr>
          <a:xfrm>
            <a:off x="5072047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6435753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7776356" y="4227436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chemeClr val="bg1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76356" y="4532927"/>
            <a:ext cx="127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два вида декоративного топлива в комплекте (белые камни и дрова)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1888" y="4532654"/>
            <a:ext cx="13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эргономичное потребление в режиме «эффект пламени» - 6 Вт</a:t>
            </a:r>
          </a:p>
        </p:txBody>
      </p:sp>
      <p:pic>
        <p:nvPicPr>
          <p:cNvPr id="65" name="Picture 7" descr="C:\Users\user\Desktop\презентация\soun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510" y="5272096"/>
            <a:ext cx="408416" cy="406374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071802" y="5272096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звук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86005" y="5509455"/>
            <a:ext cx="160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потрескивания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076322"/>
            <a:ext cx="2598510" cy="23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Прямоугольник 47"/>
          <p:cNvSpPr/>
          <p:nvPr/>
        </p:nvSpPr>
        <p:spPr>
          <a:xfrm>
            <a:off x="3079288" y="5944054"/>
            <a:ext cx="666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пульт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43808" y="615239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управления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9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990504"/>
            <a:ext cx="430201" cy="430201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074455" y="4532927"/>
            <a:ext cx="1335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ультра-широкая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модель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2" name="Picture 3" descr="C:\Users\user\Desktop\презентация\2kv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49" y="5951575"/>
            <a:ext cx="458261" cy="45826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4232"/>
            <a:ext cx="4536385" cy="38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Прямая соединительная линия 40"/>
          <p:cNvCxnSpPr/>
          <p:nvPr/>
        </p:nvCxnSpPr>
        <p:spPr>
          <a:xfrm flipH="1">
            <a:off x="4932040" y="4853383"/>
            <a:ext cx="9354" cy="2067836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95536" y="4214818"/>
            <a:ext cx="3925084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:\Русклимат - Комфорт\Коммерческий отдел РКК\Электронагреватели\_персональные\zaitseva_m\презентации\фото для презентаций\pul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3181657"/>
            <a:ext cx="642413" cy="5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9229" y="492102"/>
            <a:ext cx="2089117" cy="36513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EFP/W </a:t>
            </a:r>
            <a:r>
              <a:rPr lang="en-US" sz="1800" b="1" dirty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- </a:t>
            </a:r>
            <a:r>
              <a:rPr lang="ru-RU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2000</a:t>
            </a:r>
            <a:r>
              <a:rPr lang="en-US" sz="1800" b="1" dirty="0" smtClean="0">
                <a:solidFill>
                  <a:srgbClr val="F96649"/>
                </a:solidFill>
                <a:latin typeface="+mn-lt"/>
                <a:ea typeface="+mn-ea"/>
                <a:cs typeface="Aharoni" panose="02010803020104030203" pitchFamily="2" charset="-79"/>
              </a:rPr>
              <a:t>S</a:t>
            </a:r>
            <a:endParaRPr lang="ru-RU" sz="1800" b="1" dirty="0">
              <a:solidFill>
                <a:srgbClr val="F96649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33898" y="179344"/>
            <a:ext cx="3310102" cy="219078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>
                <a:solidFill>
                  <a:schemeClr val="bg1"/>
                </a:solidFill>
              </a:rPr>
              <a:t>настенный камин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5072259" y="2316965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560 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8340774" y="3324200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185432" y="2377888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128615" y="3778253"/>
            <a:ext cx="1872409" cy="793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58016" y="3521074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900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04266" y="3453142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107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>
            <a:off x="8005413" y="5395496"/>
            <a:ext cx="2920246" cy="1588"/>
          </a:xfrm>
          <a:prstGeom prst="line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6621" y="47712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059" y="455696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935" y="54438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059" y="52295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059" y="5914291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935" y="6128605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2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4537111"/>
            <a:ext cx="431794" cy="431794"/>
          </a:xfrm>
          <a:prstGeom prst="rect">
            <a:avLst/>
          </a:prstGeom>
          <a:noFill/>
        </p:spPr>
      </p:pic>
      <p:pic>
        <p:nvPicPr>
          <p:cNvPr id="73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5267371"/>
            <a:ext cx="431794" cy="431794"/>
          </a:xfrm>
          <a:prstGeom prst="rect">
            <a:avLst/>
          </a:prstGeom>
          <a:noFill/>
        </p:spPr>
      </p:pic>
      <p:sp>
        <p:nvSpPr>
          <p:cNvPr id="88" name="Заголовок 1"/>
          <p:cNvSpPr txBox="1">
            <a:spLocks/>
          </p:cNvSpPr>
          <p:nvPr/>
        </p:nvSpPr>
        <p:spPr>
          <a:xfrm>
            <a:off x="5072047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6435753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7776356" y="4227436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1434" y="4523852"/>
            <a:ext cx="1277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зеркальная панель с повышенной отражающей способностью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1888" y="4532654"/>
            <a:ext cx="13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эргономичное потребление в режиме «эффект пламени» -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Вт</a:t>
            </a:r>
          </a:p>
        </p:txBody>
      </p:sp>
      <p:pic>
        <p:nvPicPr>
          <p:cNvPr id="65" name="Picture 7" descr="C:\Users\user\Desktop\презентация\soun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510" y="5272096"/>
            <a:ext cx="408416" cy="406374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109892" y="5233586"/>
            <a:ext cx="153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звук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14567" y="5438017"/>
            <a:ext cx="160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потрескивания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9288" y="5944054"/>
            <a:ext cx="666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пульт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43808" y="615239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управления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9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990504"/>
            <a:ext cx="430201" cy="430201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808159" y="4524251"/>
            <a:ext cx="1192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декоративное топливо: белые камни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2" name="Picture 3" descr="C:\Users\user\Desktop\презентация\2kv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49" y="5951575"/>
            <a:ext cx="458261" cy="458261"/>
          </a:xfrm>
          <a:prstGeom prst="rect">
            <a:avLst/>
          </a:prstGeom>
          <a:noFill/>
        </p:spPr>
      </p:pic>
      <p:pic>
        <p:nvPicPr>
          <p:cNvPr id="41" name="Picture 2" descr="M:\KLIMAT\_ ТЕПЛОВАЯ ТЕХНИКА\_ ЭЛЕКТРИЧЕСКИЕ БЫТОВЫЕ ОБОГРЕВАТЕЛИ\_Электрические камины\Фото приборов\Настенные камины\EFP-W-2000S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949" y="1218008"/>
            <a:ext cx="2346827" cy="23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125817" y="4540650"/>
            <a:ext cx="1303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регулировка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74967" y="472363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яркости пламени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6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570435"/>
            <a:ext cx="430201" cy="430201"/>
          </a:xfrm>
          <a:prstGeom prst="rect">
            <a:avLst/>
          </a:prstGeom>
          <a:noFill/>
        </p:spPr>
      </p:pic>
      <p:pic>
        <p:nvPicPr>
          <p:cNvPr id="19458" name="Picture 2" descr="O:\Русклимат - Комфорт\Коммерческий отдел РКК\Электронагреватели\_персональные\zaitseva_m\презентации\17 401 Electrolux 34 Photos is Kataloga Kamini 2106\Big\17 401 Electrolux Photo is Kataloga Kamini 2106 page 28-2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68" y="116632"/>
            <a:ext cx="4342640" cy="40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4860032" y="4745540"/>
            <a:ext cx="9354" cy="2067836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05617" y="4365104"/>
            <a:ext cx="3925084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O:\Русклимат - Комфорт\Коммерческий отдел РКК\Электронагреватели\_персональные\zaitseva_m\презентации\фото для презентаций\pul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3325673"/>
            <a:ext cx="642413" cy="5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507960"/>
            <a:ext cx="2071670" cy="365130"/>
          </a:xfrm>
        </p:spPr>
        <p:txBody>
          <a:bodyPr>
            <a:noAutofit/>
          </a:bodyPr>
          <a:lstStyle/>
          <a:p>
            <a:pPr algn="r"/>
            <a:r>
              <a:rPr lang="en-US" sz="1800" b="1" dirty="0">
                <a:solidFill>
                  <a:srgbClr val="F96649"/>
                </a:solidFill>
                <a:ea typeface="+mn-ea"/>
                <a:cs typeface="+mn-cs"/>
              </a:rPr>
              <a:t>EFP/W – </a:t>
            </a:r>
            <a:r>
              <a:rPr lang="ru-RU" sz="1800" b="1" dirty="0">
                <a:solidFill>
                  <a:srgbClr val="F96649"/>
                </a:solidFill>
                <a:ea typeface="+mn-ea"/>
                <a:cs typeface="+mn-cs"/>
              </a:rPr>
              <a:t>1200</a:t>
            </a:r>
            <a:r>
              <a:rPr lang="en-US" sz="1800" b="1" dirty="0">
                <a:solidFill>
                  <a:srgbClr val="F96649"/>
                </a:solidFill>
                <a:ea typeface="+mn-ea"/>
                <a:cs typeface="+mn-cs"/>
              </a:rPr>
              <a:t>RCL</a:t>
            </a:r>
            <a:endParaRPr lang="ru-RU" sz="1800" b="1" dirty="0">
              <a:solidFill>
                <a:srgbClr val="F96649"/>
              </a:solidFill>
              <a:ea typeface="+mn-ea"/>
              <a:cs typeface="+mn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33898" y="179344"/>
            <a:ext cx="3310102" cy="219078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ru-RU" b="1" spc="50" dirty="0">
                <a:solidFill>
                  <a:schemeClr val="bg1"/>
                </a:solidFill>
              </a:rPr>
              <a:t>настенный камин</a:t>
            </a:r>
          </a:p>
        </p:txBody>
      </p:sp>
      <p:sp>
        <p:nvSpPr>
          <p:cNvPr id="32" name="TextBox 31"/>
          <p:cNvSpPr txBox="1"/>
          <p:nvPr/>
        </p:nvSpPr>
        <p:spPr>
          <a:xfrm rot="5400000">
            <a:off x="5476746" y="2266938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876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 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8134869" y="3326480"/>
            <a:ext cx="371479" cy="336599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589919" y="2327861"/>
            <a:ext cx="2263806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186460" y="3861048"/>
            <a:ext cx="1872409" cy="7937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15140" y="3573016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578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8361" y="3455422"/>
            <a:ext cx="738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122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 мм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6621" y="477128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Real Fire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erfect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8059" y="455696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технология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0935" y="544387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использования без обогрева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8059" y="52295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возможность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059" y="5914291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мощность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935" y="6128605"/>
            <a:ext cx="130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обогрева 2 кВт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2" name="Picture 5" descr="C:\Users\user\Desktop\презентация\fi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4537111"/>
            <a:ext cx="431794" cy="431794"/>
          </a:xfrm>
          <a:prstGeom prst="rect">
            <a:avLst/>
          </a:prstGeom>
          <a:noFill/>
        </p:spPr>
      </p:pic>
      <p:pic>
        <p:nvPicPr>
          <p:cNvPr id="73" name="Picture 6" descr="C:\Users\user\Desktop\презентация\fire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11" y="5267371"/>
            <a:ext cx="431794" cy="431794"/>
          </a:xfrm>
          <a:prstGeom prst="rect">
            <a:avLst/>
          </a:prstGeom>
          <a:noFill/>
        </p:spPr>
      </p:pic>
      <p:sp>
        <p:nvSpPr>
          <p:cNvPr id="88" name="Заголовок 1"/>
          <p:cNvSpPr txBox="1">
            <a:spLocks/>
          </p:cNvSpPr>
          <p:nvPr/>
        </p:nvSpPr>
        <p:spPr>
          <a:xfrm>
            <a:off x="5072047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6435753" y="4221088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7776356" y="4227436"/>
            <a:ext cx="1196587" cy="152400"/>
          </a:xfrm>
          <a:prstGeom prst="rect">
            <a:avLst/>
          </a:prstGeom>
          <a:solidFill>
            <a:srgbClr val="F68B3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r">
              <a:spcBef>
                <a:spcPct val="0"/>
              </a:spcBef>
              <a:buNone/>
              <a:defRPr sz="1600" i="1">
                <a:solidFill>
                  <a:srgbClr val="F96649"/>
                </a:solidFill>
                <a:ea typeface="+mj-ea"/>
                <a:cs typeface="Aharoni" panose="02010803020104030203" pitchFamily="2" charset="-79"/>
              </a:defRPr>
            </a:lvl1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1434" y="4523852"/>
            <a:ext cx="127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система защиты от перегрева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1888" y="4532654"/>
            <a:ext cx="13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эргономичное потребление в режиме «эффект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пламени» - 4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079288" y="5944054"/>
            <a:ext cx="666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пульт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43808" y="615239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управления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9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990504"/>
            <a:ext cx="430201" cy="430201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808159" y="4524251"/>
            <a:ext cx="1192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регулируемая мощность обогрева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2000/1000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Вт</a:t>
            </a:r>
          </a:p>
          <a:p>
            <a:pPr marL="25200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2" name="Picture 3" descr="C:\Users\user\Desktop\презентация\2kv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49" y="5951575"/>
            <a:ext cx="458261" cy="458261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3060802" y="4523985"/>
            <a:ext cx="1303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регулировка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74967" y="470697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яркости пламени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6" name="Picture 4" descr="C:\Users\user\Desktop\презентация\clic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570435"/>
            <a:ext cx="430201" cy="430201"/>
          </a:xfrm>
          <a:prstGeom prst="rect">
            <a:avLst/>
          </a:prstGeom>
          <a:noFill/>
        </p:spPr>
      </p:pic>
      <p:pic>
        <p:nvPicPr>
          <p:cNvPr id="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5975" y="737599"/>
            <a:ext cx="1872409" cy="31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071802" y="543801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окрашивание дров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71232" y="5250307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ручное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2" descr="C:\Users\user\Desktop\презентация\hand_mad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784" y="5269772"/>
            <a:ext cx="428628" cy="428628"/>
          </a:xfrm>
          <a:prstGeom prst="rect">
            <a:avLst/>
          </a:prstGeom>
          <a:noFill/>
        </p:spPr>
      </p:pic>
      <p:pic>
        <p:nvPicPr>
          <p:cNvPr id="20482" name="Picture 2" descr="M:\KLIMAT\_ ТЕПЛОВАЯ ТЕХНИКА\_ ЭЛЕКТРИЧЕСКИЕ БЫТОВЫЕ ОБОГРЕВАТЕЛИ\_Электрические камины\Фото приборов\Настенные камины\EFPW-1200RCL_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26" y="522990"/>
            <a:ext cx="4616598" cy="31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H="1">
            <a:off x="4860032" y="4745540"/>
            <a:ext cx="9354" cy="2067836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02900" y="4143380"/>
            <a:ext cx="3925084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O:\Русклимат - Комфорт\Коммерческий отдел РКК\Электронагреватели\_персональные\zaitseva_m\презентации\фото для презентаций\archive\Electrolux_brand_symbol_master_black_RGB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432" y="6453188"/>
            <a:ext cx="279614" cy="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O:\Русклимат - Комфорт\Коммерческий отдел РКК\Электронагреватели\_персональные\zaitseva_m\презентации\фото для презентаций\pul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3501008"/>
            <a:ext cx="642413" cy="5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4599</TotalTime>
  <Words>692</Words>
  <Application>Microsoft Office PowerPoint</Application>
  <PresentationFormat>Экран (4:3)</PresentationFormat>
  <Paragraphs>268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Электрокамины</vt:lpstr>
      <vt:lpstr>Почему электрокамины Electrolux?</vt:lpstr>
      <vt:lpstr>Презентация PowerPoint</vt:lpstr>
      <vt:lpstr>EFP/W - 1100ULS</vt:lpstr>
      <vt:lpstr>EFP/W - 1150URLS</vt:lpstr>
      <vt:lpstr>EFP/W - 1200URLS</vt:lpstr>
      <vt:lpstr>EFP/W - 1250ULS</vt:lpstr>
      <vt:lpstr>EFP/W - 2000S</vt:lpstr>
      <vt:lpstr>EFP/W – 1200RCL</vt:lpstr>
      <vt:lpstr>EFP/W – 1300RRCL</vt:lpstr>
      <vt:lpstr>Презентация PowerPoint</vt:lpstr>
      <vt:lpstr>Успешных продаж!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Камины</dc:title>
  <dc:creator>Зайцева Мария Андреевна</dc:creator>
  <cp:lastModifiedBy>Зайцева Мария Андреевна</cp:lastModifiedBy>
  <cp:revision>538</cp:revision>
  <dcterms:created xsi:type="dcterms:W3CDTF">2016-11-18T12:48:41Z</dcterms:created>
  <dcterms:modified xsi:type="dcterms:W3CDTF">2017-01-17T16:27:32Z</dcterms:modified>
</cp:coreProperties>
</file>