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переміщення сторінки клацніть мишею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uk-UA" sz="2000" spc="-1" strike="noStrike">
                <a:latin typeface="Arial"/>
              </a:rPr>
              <a:t>Для редагування формату приміток клацніть мишею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uk-UA" sz="1400" spc="-1" strike="noStrike">
                <a:latin typeface="Times New Roman"/>
              </a:rPr>
              <a:t>&lt;верхній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uk-UA" sz="1400" spc="-1" strike="noStrike">
                <a:latin typeface="Times New Roman"/>
              </a:rPr>
              <a:t>&lt;дата/час&gt;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3E5B9F3-7B85-43BB-A515-22FF8446BE94}" type="slidenum">
              <a:rPr b="0" lang="uk-UA" sz="1400" spc="-1" strike="noStrike">
                <a:latin typeface="Times New Roman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8640"/>
          </a:xfrm>
          <a:prstGeom prst="rect">
            <a:avLst/>
          </a:prstGeom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33" name="Номер слайда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733A260-973B-47B7-ADF4-1B20DDFB4CD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36" name="Номер слайда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570C153-AEB7-477A-98C6-84959927805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2" descr=""/>
          <p:cNvPicPr/>
          <p:nvPr/>
        </p:nvPicPr>
        <p:blipFill>
          <a:blip r:embed="rId1"/>
          <a:srcRect l="0" t="10575" r="1388" b="7262"/>
          <a:stretch/>
        </p:blipFill>
        <p:spPr>
          <a:xfrm>
            <a:off x="0" y="0"/>
            <a:ext cx="12171960" cy="685692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14"/>
          <p:cNvSpPr/>
          <p:nvPr/>
        </p:nvSpPr>
        <p:spPr>
          <a:xfrm>
            <a:off x="290880" y="4191840"/>
            <a:ext cx="73058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2d62"/>
                </a:solidFill>
                <a:latin typeface="Arial"/>
                <a:ea typeface="DejaVu Sans"/>
              </a:rPr>
              <a:t>ECH/AGI-1500 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2d62"/>
                </a:solidFill>
                <a:latin typeface="Arial"/>
                <a:ea typeface="DejaVu Sans"/>
              </a:rPr>
              <a:t>ECH/AGI-2000 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2d62"/>
                </a:solidFill>
                <a:latin typeface="Arial"/>
                <a:ea typeface="DejaVu Sans"/>
              </a:rPr>
              <a:t>ECH/AGI-2500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2d62"/>
                </a:solidFill>
                <a:latin typeface="Arial"/>
                <a:ea typeface="DejaVu Sans"/>
              </a:rPr>
              <a:t>ECH/AGI-3000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84" name="Заголовок 1"/>
          <p:cNvSpPr/>
          <p:nvPr/>
        </p:nvSpPr>
        <p:spPr>
          <a:xfrm>
            <a:off x="6095880" y="0"/>
            <a:ext cx="55807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90000"/>
              </a:lnSpc>
            </a:pPr>
            <a:r>
              <a:rPr b="1" lang="ru-RU" sz="3000" spc="-1" strike="noStrike">
                <a:solidFill>
                  <a:srgbClr val="002d62"/>
                </a:solidFill>
                <a:latin typeface="Calibri Light"/>
                <a:ea typeface="DejaVu Sans"/>
              </a:rPr>
              <a:t>Інверторна технологія </a:t>
            </a:r>
            <a:br/>
            <a:r>
              <a:rPr b="1" lang="ru-RU" sz="3000" spc="-1" strike="noStrike">
                <a:solidFill>
                  <a:srgbClr val="002d62"/>
                </a:solidFill>
                <a:latin typeface="Calibri Light"/>
                <a:ea typeface="DejaVu Sans"/>
              </a:rPr>
              <a:t>в електричних обігрівачах</a:t>
            </a:r>
            <a:endParaRPr b="0" lang="uk-UA" sz="3000" spc="-1" strike="noStrike">
              <a:latin typeface="Arial"/>
            </a:endParaRPr>
          </a:p>
        </p:txBody>
      </p:sp>
      <p:sp>
        <p:nvSpPr>
          <p:cNvPr id="85" name="object 4"/>
          <p:cNvSpPr/>
          <p:nvPr/>
        </p:nvSpPr>
        <p:spPr>
          <a:xfrm>
            <a:off x="9448200" y="1143000"/>
            <a:ext cx="2228400" cy="810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Рисунок 5" descr=""/>
          <p:cNvPicPr/>
          <p:nvPr/>
        </p:nvPicPr>
        <p:blipFill>
          <a:blip r:embed="rId3"/>
          <a:srcRect l="17073" t="12779" r="18478" b="16551"/>
          <a:stretch/>
        </p:blipFill>
        <p:spPr>
          <a:xfrm>
            <a:off x="1523880" y="5707440"/>
            <a:ext cx="273528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" descr="M:\Реклама - БД\Electrolux\обработанные фото прибора (включая фото для сайтов, перекрас, вписания, привязки)\2019\80192_Electrolux_foto_convektor_Air Gate_Rapid\Air Gate\5000x5000\2000\Air Gate_2000-5.png"/>
          <p:cNvPicPr/>
          <p:nvPr/>
        </p:nvPicPr>
        <p:blipFill>
          <a:blip r:embed="rId1"/>
          <a:srcRect l="14109" t="19073" r="13557" b="18059"/>
          <a:stretch/>
        </p:blipFill>
        <p:spPr>
          <a:xfrm>
            <a:off x="4094640" y="1724040"/>
            <a:ext cx="4249800" cy="366516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32" descr=""/>
          <p:cNvPicPr/>
          <p:nvPr/>
        </p:nvPicPr>
        <p:blipFill>
          <a:blip r:embed="rId2"/>
          <a:stretch/>
        </p:blipFill>
        <p:spPr>
          <a:xfrm>
            <a:off x="4404960" y="3092040"/>
            <a:ext cx="1562040" cy="1175760"/>
          </a:xfrm>
          <a:prstGeom prst="rect">
            <a:avLst/>
          </a:prstGeom>
          <a:ln w="0">
            <a:noFill/>
          </a:ln>
          <a:scene3d>
            <a:camera prst="orthographicFront">
              <a:rot lat="300000" lon="2100000" rev="0"/>
            </a:camera>
            <a:lightRig dir="t" rig="threePt"/>
          </a:scene3d>
        </p:spPr>
      </p:pic>
      <p:sp>
        <p:nvSpPr>
          <p:cNvPr id="89" name="Прямоугольник 3"/>
          <p:cNvSpPr/>
          <p:nvPr/>
        </p:nvSpPr>
        <p:spPr>
          <a:xfrm>
            <a:off x="1712520" y="1972800"/>
            <a:ext cx="2691720" cy="31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Унікальна конструкція жалюзі</a:t>
            </a: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Збільшує конвекційний потік, знижує температуру корпусу та забезпечує рівномірну конвекцію</a:t>
            </a: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Нагрівальний елемент з унікальною технологією </a:t>
            </a:r>
            <a:r>
              <a:rPr b="1" lang="en-US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Hedgehog</a:t>
            </a: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Монолітний нагрівальний елемент нового покоління з терміном служби понад 25 років</a:t>
            </a: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Технологія </a:t>
            </a:r>
            <a:br/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THERMORESIST COMPACT</a:t>
            </a: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Кріплення нагрівального</a:t>
            </a: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елемента</a:t>
            </a: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Аеродинамічний дизайн конвекційної камери</a:t>
            </a:r>
            <a:endParaRPr b="0" lang="uk-UA" sz="96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Відсутність перегрівання внутрішніх елементів корпуса </a:t>
            </a:r>
            <a:endParaRPr b="0" lang="uk-UA" sz="960" spc="-1" strike="noStrike">
              <a:latin typeface="Arial"/>
            </a:endParaRPr>
          </a:p>
        </p:txBody>
      </p:sp>
      <p:sp>
        <p:nvSpPr>
          <p:cNvPr id="90" name="Прямоугольник 20"/>
          <p:cNvSpPr/>
          <p:nvPr/>
        </p:nvSpPr>
        <p:spPr>
          <a:xfrm>
            <a:off x="8307720" y="1796400"/>
            <a:ext cx="2316600" cy="31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Шасі в комплекті</a:t>
            </a: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Smart Wi-Fi (</a:t>
            </a: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опція, купується окремо)</a:t>
            </a: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Управління </a:t>
            </a:r>
            <a:r>
              <a:rPr b="1" lang="en-US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digital INVERTER</a:t>
            </a:r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 </a:t>
            </a: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Інтелектуальна система електричного опалення</a:t>
            </a: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Управління з будь-якої точки світу</a:t>
            </a: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Turbo-потік гарячого повітря</a:t>
            </a: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Трапецієподібна форма конвекційної камери. Потужний рівномірний конвективний потік</a:t>
            </a: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uk-UA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Повітрозабірник INTAKE</a:t>
            </a:r>
            <a:endParaRPr b="0" lang="uk-UA" sz="96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960" spc="-1" strike="noStrike">
                <a:solidFill>
                  <a:srgbClr val="434a56"/>
                </a:solidFill>
                <a:latin typeface="Calibri Light"/>
                <a:ea typeface="DejaVu Sans"/>
              </a:rPr>
              <a:t>Спеціальне кріплення ніжок не перекриває вхід повітря </a:t>
            </a:r>
            <a:endParaRPr b="0" lang="uk-UA" sz="960" spc="-1" strike="noStrike">
              <a:latin typeface="Arial"/>
            </a:endParaRPr>
          </a:p>
        </p:txBody>
      </p:sp>
      <p:sp>
        <p:nvSpPr>
          <p:cNvPr id="91" name="Соединительная линия уступом 28"/>
          <p:cNvSpPr/>
          <p:nvPr/>
        </p:nvSpPr>
        <p:spPr>
          <a:xfrm>
            <a:off x="3865320" y="2056320"/>
            <a:ext cx="768600" cy="464400"/>
          </a:xfrm>
          <a:prstGeom prst="bentConnector3">
            <a:avLst>
              <a:gd name="adj1" fmla="val 107190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Соединительная линия уступом 30"/>
          <p:cNvSpPr/>
          <p:nvPr/>
        </p:nvSpPr>
        <p:spPr>
          <a:xfrm>
            <a:off x="3607560" y="2930400"/>
            <a:ext cx="1126440" cy="695880"/>
          </a:xfrm>
          <a:prstGeom prst="bentConnector3">
            <a:avLst>
              <a:gd name="adj1" fmla="val 99194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Соединительная линия уступом 35"/>
          <p:cNvSpPr/>
          <p:nvPr/>
        </p:nvSpPr>
        <p:spPr>
          <a:xfrm>
            <a:off x="3419640" y="3974760"/>
            <a:ext cx="1150200" cy="16056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Соединительная линия уступом 42"/>
          <p:cNvSpPr/>
          <p:nvPr/>
        </p:nvSpPr>
        <p:spPr>
          <a:xfrm flipV="1">
            <a:off x="3619800" y="4134600"/>
            <a:ext cx="2534040" cy="81072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Соединительная линия уступом 50"/>
          <p:cNvSpPr/>
          <p:nvPr/>
        </p:nvSpPr>
        <p:spPr>
          <a:xfrm rot="10800000">
            <a:off x="7224120" y="1849680"/>
            <a:ext cx="1421640" cy="30384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Соединительная линия уступом 54"/>
          <p:cNvSpPr/>
          <p:nvPr/>
        </p:nvSpPr>
        <p:spPr>
          <a:xfrm rot="10800000">
            <a:off x="7538760" y="2331720"/>
            <a:ext cx="1374840" cy="36828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Соединительная линия уступом 57"/>
          <p:cNvSpPr/>
          <p:nvPr/>
        </p:nvSpPr>
        <p:spPr>
          <a:xfrm rot="10800000">
            <a:off x="7167240" y="2329920"/>
            <a:ext cx="1493640" cy="1123200"/>
          </a:xfrm>
          <a:prstGeom prst="bentConnector3">
            <a:avLst>
              <a:gd name="adj1" fmla="val 99517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Соединительная линия уступом 59"/>
          <p:cNvSpPr/>
          <p:nvPr/>
        </p:nvSpPr>
        <p:spPr>
          <a:xfrm rot="10800000">
            <a:off x="7589880" y="3733200"/>
            <a:ext cx="957240" cy="29232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Соединительная линия уступом 62"/>
          <p:cNvSpPr/>
          <p:nvPr/>
        </p:nvSpPr>
        <p:spPr>
          <a:xfrm rot="10800000">
            <a:off x="6797880" y="4711320"/>
            <a:ext cx="2041200" cy="236160"/>
          </a:xfrm>
          <a:prstGeom prst="bentConnector3">
            <a:avLst>
              <a:gd name="adj1" fmla="val 99863"/>
            </a:avLst>
          </a:prstGeom>
          <a:noFill/>
          <a:ln w="12700">
            <a:solidFill>
              <a:srgbClr val="0d4e8c"/>
            </a:solidFill>
            <a:prstDash val="sysDot"/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Рисунок 2" descr=""/>
          <p:cNvPicPr/>
          <p:nvPr/>
        </p:nvPicPr>
        <p:blipFill>
          <a:blip r:embed="rId3"/>
          <a:stretch/>
        </p:blipFill>
        <p:spPr>
          <a:xfrm>
            <a:off x="8103960" y="5294880"/>
            <a:ext cx="1082520" cy="549360"/>
          </a:xfrm>
          <a:prstGeom prst="rect">
            <a:avLst/>
          </a:prstGeom>
          <a:ln w="0">
            <a:noFill/>
          </a:ln>
        </p:spPr>
      </p:pic>
      <p:sp>
        <p:nvSpPr>
          <p:cNvPr id="101" name="TextBox 4"/>
          <p:cNvSpPr/>
          <p:nvPr/>
        </p:nvSpPr>
        <p:spPr>
          <a:xfrm>
            <a:off x="9202680" y="5261760"/>
            <a:ext cx="649440" cy="343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 lIns="20160" rIns="20160" tIns="20160" bIns="2016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1990" spc="-1" strike="noStrike">
                <a:solidFill>
                  <a:srgbClr val="0d4e8c"/>
                </a:solidFill>
                <a:latin typeface="Calibri"/>
                <a:ea typeface="DejaVu Sans"/>
              </a:rPr>
              <a:t>х</a:t>
            </a:r>
            <a:r>
              <a:rPr b="1" lang="ru-RU" sz="1990" spc="-1" strike="noStrike">
                <a:solidFill>
                  <a:srgbClr val="0d4e8c"/>
                </a:solidFill>
                <a:latin typeface="Calibri"/>
                <a:ea typeface="DejaVu Sans"/>
              </a:rPr>
              <a:t>8</a:t>
            </a:r>
            <a:endParaRPr b="0" lang="uk-UA" sz="1990" spc="-1" strike="noStrike">
              <a:latin typeface="Arial"/>
            </a:endParaRPr>
          </a:p>
        </p:txBody>
      </p:sp>
      <p:sp>
        <p:nvSpPr>
          <p:cNvPr id="102" name="Прямоугольник 1"/>
          <p:cNvSpPr/>
          <p:nvPr/>
        </p:nvSpPr>
        <p:spPr>
          <a:xfrm>
            <a:off x="1708920" y="343080"/>
            <a:ext cx="9021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br/>
            <a:endParaRPr b="0" lang="uk-UA" sz="1800" spc="-1" strike="noStrike">
              <a:latin typeface="Arial"/>
            </a:endParaRPr>
          </a:p>
        </p:txBody>
      </p:sp>
      <p:sp>
        <p:nvSpPr>
          <p:cNvPr id="103" name="Прямоугольник 6"/>
          <p:cNvSpPr/>
          <p:nvPr/>
        </p:nvSpPr>
        <p:spPr>
          <a:xfrm>
            <a:off x="1746720" y="5469480"/>
            <a:ext cx="48484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960" spc="-1" strike="noStrike">
                <a:solidFill>
                  <a:srgbClr val="921c0c"/>
                </a:solidFill>
                <a:latin typeface="Calibri Light"/>
                <a:ea typeface="DejaVu Sans"/>
              </a:rPr>
              <a:t>  </a:t>
            </a:r>
            <a:endParaRPr b="0" lang="uk-UA" sz="960" spc="-1" strike="noStrike">
              <a:latin typeface="Arial"/>
            </a:endParaRPr>
          </a:p>
        </p:txBody>
      </p:sp>
      <p:sp>
        <p:nvSpPr>
          <p:cNvPr id="104" name="Прямоугольник 7"/>
          <p:cNvSpPr/>
          <p:nvPr/>
        </p:nvSpPr>
        <p:spPr>
          <a:xfrm>
            <a:off x="1322640" y="5604840"/>
            <a:ext cx="1769040" cy="42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180" spc="-1" strike="noStrike">
                <a:solidFill>
                  <a:srgbClr val="ff0000"/>
                </a:solidFill>
                <a:latin typeface="Calibri"/>
                <a:ea typeface="DejaVu Sans"/>
              </a:rPr>
              <a:t>від 3906 грн. </a:t>
            </a:r>
            <a:endParaRPr b="0" lang="uk-UA" sz="2180" spc="-1" strike="noStrike">
              <a:latin typeface="Arial"/>
            </a:endParaRPr>
          </a:p>
        </p:txBody>
      </p:sp>
      <p:sp>
        <p:nvSpPr>
          <p:cNvPr id="105" name="Прямоугольник 8"/>
          <p:cNvSpPr/>
          <p:nvPr/>
        </p:nvSpPr>
        <p:spPr>
          <a:xfrm>
            <a:off x="1253880" y="6023520"/>
            <a:ext cx="262584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820" spc="-1" strike="noStrike">
                <a:solidFill>
                  <a:srgbClr val="ff0000"/>
                </a:solidFill>
                <a:latin typeface="Calibri"/>
                <a:ea typeface="DejaVu Sans"/>
              </a:rPr>
              <a:t>1500/2000/2500/3000 </a:t>
            </a:r>
            <a:r>
              <a:rPr b="1" lang="ru-RU" sz="1820" spc="-1" strike="noStrike">
                <a:solidFill>
                  <a:srgbClr val="ff0000"/>
                </a:solidFill>
                <a:latin typeface="Calibri"/>
                <a:ea typeface="DejaVu Sans"/>
              </a:rPr>
              <a:t>Вт</a:t>
            </a:r>
            <a:endParaRPr b="0" lang="uk-UA" sz="1820" spc="-1" strike="noStrike">
              <a:latin typeface="Arial"/>
            </a:endParaRPr>
          </a:p>
        </p:txBody>
      </p:sp>
      <p:sp>
        <p:nvSpPr>
          <p:cNvPr id="106" name="object 5"/>
          <p:cNvSpPr/>
          <p:nvPr/>
        </p:nvSpPr>
        <p:spPr>
          <a:xfrm>
            <a:off x="170640" y="25560"/>
            <a:ext cx="6897600" cy="1386360"/>
          </a:xfrm>
          <a:custGeom>
            <a:avLst/>
            <a:gdLst/>
            <a:ahLst/>
            <a:rect l="l" t="t" r="r" b="b"/>
            <a:pathLst>
              <a:path w="7911465" h="1740535">
                <a:moveTo>
                  <a:pt x="0" y="1739988"/>
                </a:moveTo>
                <a:lnTo>
                  <a:pt x="7910880" y="1739988"/>
                </a:lnTo>
                <a:lnTo>
                  <a:pt x="7910880" y="0"/>
                </a:lnTo>
                <a:lnTo>
                  <a:pt x="0" y="0"/>
                </a:lnTo>
                <a:lnTo>
                  <a:pt x="0" y="1739988"/>
                </a:lnTo>
                <a:close/>
              </a:path>
            </a:pathLst>
          </a:custGeom>
          <a:solidFill>
            <a:srgbClr val="6eac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3990" spc="-1" strike="noStrike">
                <a:solidFill>
                  <a:srgbClr val="002d62"/>
                </a:solidFill>
                <a:latin typeface="Calibri"/>
                <a:ea typeface="DejaVu Sans"/>
              </a:rPr>
              <a:t>Інверторна технологія в електричних обігрівачах</a:t>
            </a:r>
            <a:endParaRPr b="0" lang="uk-UA" sz="3990" spc="-1" strike="noStrike">
              <a:latin typeface="Arial"/>
            </a:endParaRPr>
          </a:p>
        </p:txBody>
      </p:sp>
      <p:sp>
        <p:nvSpPr>
          <p:cNvPr id="107" name="object 4"/>
          <p:cNvSpPr/>
          <p:nvPr/>
        </p:nvSpPr>
        <p:spPr>
          <a:xfrm>
            <a:off x="7095240" y="30960"/>
            <a:ext cx="2812320" cy="1375200"/>
          </a:xfrm>
          <a:custGeom>
            <a:avLst/>
            <a:gdLst/>
            <a:ahLst/>
            <a:rect l="l" t="t" r="r" b="b"/>
            <a:pathLst>
              <a:path w="4047490" h="1740535">
                <a:moveTo>
                  <a:pt x="0" y="1739988"/>
                </a:moveTo>
                <a:lnTo>
                  <a:pt x="4047312" y="1739988"/>
                </a:lnTo>
                <a:lnTo>
                  <a:pt x="4047312" y="0"/>
                </a:lnTo>
                <a:lnTo>
                  <a:pt x="0" y="0"/>
                </a:lnTo>
                <a:lnTo>
                  <a:pt x="0" y="1739988"/>
                </a:lnTo>
                <a:close/>
              </a:path>
            </a:pathLst>
          </a:custGeom>
          <a:solidFill>
            <a:srgbClr val="00063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1" lang="en-US" sz="3990" spc="-1" strike="noStrike">
                <a:solidFill>
                  <a:srgbClr val="ffffff"/>
                </a:solidFill>
                <a:latin typeface="Calibri Light"/>
                <a:ea typeface="DejaVu Sans"/>
              </a:rPr>
              <a:t>Air Gate Digital Inverter</a:t>
            </a:r>
            <a:r>
              <a:rPr b="1" lang="en-US" sz="3990" spc="-1" strike="noStrike">
                <a:solidFill>
                  <a:srgbClr val="002d62"/>
                </a:solidFill>
                <a:latin typeface="Calibri Light"/>
                <a:ea typeface="DejaVu Sans"/>
              </a:rPr>
              <a:t> </a:t>
            </a:r>
            <a:endParaRPr b="0" lang="uk-UA" sz="3990" spc="-1" strike="noStrike">
              <a:latin typeface="Arial"/>
            </a:endParaRPr>
          </a:p>
        </p:txBody>
      </p:sp>
      <p:sp>
        <p:nvSpPr>
          <p:cNvPr id="108" name="object 4"/>
          <p:cNvSpPr/>
          <p:nvPr/>
        </p:nvSpPr>
        <p:spPr>
          <a:xfrm>
            <a:off x="9912240" y="156240"/>
            <a:ext cx="2228400" cy="8100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5"/>
          <p:cNvSpPr/>
          <p:nvPr/>
        </p:nvSpPr>
        <p:spPr>
          <a:xfrm>
            <a:off x="2034720" y="2636280"/>
            <a:ext cx="3200760" cy="152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720" rIns="72720" tIns="36360" bIns="36360">
            <a:spAutoFit/>
          </a:bodyPr>
          <a:p>
            <a:pPr marL="259200" indent="-258120">
              <a:lnSpc>
                <a:spcPts val="1908"/>
              </a:lnSpc>
              <a:buClr>
                <a:srgbClr val="010d44"/>
              </a:buClr>
              <a:buFont typeface="Arial"/>
              <a:buChar char="•"/>
            </a:pPr>
            <a:r>
              <a:rPr b="0" lang="ru-RU" sz="1820" spc="-1" strike="noStrike">
                <a:solidFill>
                  <a:srgbClr val="010d44"/>
                </a:solidFill>
                <a:latin typeface="Calibri"/>
                <a:ea typeface="DejaVu Sans"/>
              </a:rPr>
              <a:t>Економія більш </a:t>
            </a:r>
            <a:r>
              <a:rPr b="1" lang="ru-RU" sz="1820" spc="-1" strike="noStrike">
                <a:solidFill>
                  <a:srgbClr val="f37158"/>
                </a:solidFill>
                <a:latin typeface="Calibri"/>
                <a:ea typeface="DejaVu Sans"/>
              </a:rPr>
              <a:t>70% електроенергії</a:t>
            </a:r>
            <a:r>
              <a:rPr b="0" lang="ru-RU" sz="1820" spc="-1" strike="noStrike">
                <a:solidFill>
                  <a:srgbClr val="010d44"/>
                </a:solidFill>
                <a:latin typeface="Calibri"/>
                <a:ea typeface="DejaVu Sans"/>
              </a:rPr>
              <a:t>*</a:t>
            </a:r>
            <a:endParaRPr b="0" lang="uk-UA" sz="1820" spc="-1" strike="noStrike">
              <a:latin typeface="Arial"/>
            </a:endParaRPr>
          </a:p>
          <a:p>
            <a:pPr marL="259200" indent="-258120">
              <a:lnSpc>
                <a:spcPts val="1908"/>
              </a:lnSpc>
              <a:buClr>
                <a:srgbClr val="010d44"/>
              </a:buClr>
              <a:buFont typeface="Arial"/>
              <a:buChar char="•"/>
            </a:pPr>
            <a:r>
              <a:rPr b="0" lang="ru-RU" sz="1820" spc="-1" strike="noStrike">
                <a:solidFill>
                  <a:srgbClr val="010d44"/>
                </a:solidFill>
                <a:latin typeface="Calibri"/>
                <a:ea typeface="DejaVu Sans"/>
              </a:rPr>
              <a:t>Комфортна температура з максимальною точністю</a:t>
            </a:r>
            <a:endParaRPr b="0" lang="uk-UA" sz="1820" spc="-1" strike="noStrike">
              <a:latin typeface="Arial"/>
            </a:endParaRPr>
          </a:p>
          <a:p>
            <a:pPr marL="259200" indent="-258120">
              <a:lnSpc>
                <a:spcPts val="1908"/>
              </a:lnSpc>
              <a:buClr>
                <a:srgbClr val="010d44"/>
              </a:buClr>
              <a:buFont typeface="Arial"/>
              <a:buChar char="•"/>
            </a:pPr>
            <a:r>
              <a:rPr b="0" lang="ru-RU" sz="1820" spc="-1" strike="noStrike">
                <a:solidFill>
                  <a:srgbClr val="010d44"/>
                </a:solidFill>
                <a:latin typeface="Calibri"/>
                <a:ea typeface="DejaVu Sans"/>
              </a:rPr>
              <a:t>Стабільність підтримуваної температури</a:t>
            </a:r>
            <a:endParaRPr b="0" lang="uk-UA" sz="1820" spc="-1" strike="noStrike">
              <a:latin typeface="Arial"/>
            </a:endParaRPr>
          </a:p>
        </p:txBody>
      </p:sp>
      <p:sp>
        <p:nvSpPr>
          <p:cNvPr id="110" name="TextBox 16"/>
          <p:cNvSpPr/>
          <p:nvPr/>
        </p:nvSpPr>
        <p:spPr>
          <a:xfrm>
            <a:off x="2034720" y="2171160"/>
            <a:ext cx="2232720" cy="34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720" rIns="72720" tIns="36360" bIns="36360">
            <a:spAutoFit/>
          </a:bodyPr>
          <a:p>
            <a:pPr>
              <a:lnSpc>
                <a:spcPct val="100000"/>
              </a:lnSpc>
            </a:pPr>
            <a:r>
              <a:rPr b="1" lang="ru-RU" sz="1820" spc="-1" strike="noStrike">
                <a:solidFill>
                  <a:srgbClr val="010d44"/>
                </a:solidFill>
                <a:latin typeface="Calibri"/>
                <a:ea typeface="DejaVu Sans"/>
              </a:rPr>
              <a:t>Переваги:</a:t>
            </a:r>
            <a:endParaRPr b="0" lang="uk-UA" sz="1820" spc="-1" strike="noStrike">
              <a:latin typeface="Arial"/>
            </a:endParaRPr>
          </a:p>
        </p:txBody>
      </p:sp>
      <p:sp>
        <p:nvSpPr>
          <p:cNvPr id="111" name="TextBox 17"/>
          <p:cNvSpPr/>
          <p:nvPr/>
        </p:nvSpPr>
        <p:spPr>
          <a:xfrm>
            <a:off x="2025000" y="5657400"/>
            <a:ext cx="236304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720" rIns="72720" tIns="36360" bIns="36360">
            <a:spAutoFit/>
          </a:bodyPr>
          <a:p>
            <a:pPr>
              <a:lnSpc>
                <a:spcPts val="1908"/>
              </a:lnSpc>
            </a:pPr>
            <a:r>
              <a:rPr b="1" lang="ru-RU" sz="820" spc="-1" strike="noStrike">
                <a:solidFill>
                  <a:srgbClr val="010d44"/>
                </a:solidFill>
                <a:latin typeface="Avenir Next Cyr"/>
                <a:ea typeface="DejaVu Sans"/>
              </a:rPr>
              <a:t>* В порівнянні зі звичайними конвекторами</a:t>
            </a:r>
            <a:endParaRPr b="0" lang="uk-UA" sz="820" spc="-1" strike="noStrike">
              <a:latin typeface="Arial"/>
            </a:endParaRPr>
          </a:p>
        </p:txBody>
      </p:sp>
      <p:sp>
        <p:nvSpPr>
          <p:cNvPr id="112" name="TextBox 18"/>
          <p:cNvSpPr/>
          <p:nvPr/>
        </p:nvSpPr>
        <p:spPr>
          <a:xfrm>
            <a:off x="5853600" y="4429080"/>
            <a:ext cx="3573000" cy="12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720" rIns="72720" tIns="36360" bIns="36360">
            <a:spAutoFit/>
          </a:bodyPr>
          <a:p>
            <a:pPr>
              <a:lnSpc>
                <a:spcPct val="100000"/>
              </a:lnSpc>
            </a:pPr>
            <a:r>
              <a:rPr b="1" lang="ru-RU" sz="1270" spc="-1" strike="noStrike">
                <a:solidFill>
                  <a:srgbClr val="010d44"/>
                </a:solidFill>
                <a:latin typeface="Calibri"/>
                <a:ea typeface="DejaVu Sans"/>
              </a:rPr>
              <a:t>Задана температура, °С</a:t>
            </a:r>
            <a:endParaRPr b="0" lang="uk-UA" sz="127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70" spc="-1" strike="noStrike">
                <a:solidFill>
                  <a:srgbClr val="010d44"/>
                </a:solidFill>
                <a:latin typeface="Calibri"/>
                <a:ea typeface="DejaVu Sans"/>
              </a:rPr>
              <a:t>Конвектори з інверторною технологією: температура у приміщенні, °С</a:t>
            </a:r>
            <a:endParaRPr b="0" lang="uk-UA" sz="127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70" spc="-1" strike="noStrike">
                <a:solidFill>
                  <a:srgbClr val="010d44"/>
                </a:solidFill>
                <a:latin typeface="Calibri"/>
                <a:ea typeface="DejaVu Sans"/>
              </a:rPr>
              <a:t>Звичайні конвектори: температура у приміщенні, °C</a:t>
            </a:r>
            <a:endParaRPr b="0" lang="uk-UA" sz="127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70" spc="-1" strike="noStrike">
              <a:latin typeface="Arial"/>
            </a:endParaRPr>
          </a:p>
        </p:txBody>
      </p:sp>
      <p:pic>
        <p:nvPicPr>
          <p:cNvPr id="113" name="Рисунок 19" descr=""/>
          <p:cNvPicPr/>
          <p:nvPr/>
        </p:nvPicPr>
        <p:blipFill>
          <a:blip r:embed="rId1"/>
          <a:stretch/>
        </p:blipFill>
        <p:spPr>
          <a:xfrm>
            <a:off x="5518440" y="4591080"/>
            <a:ext cx="282600" cy="650520"/>
          </a:xfrm>
          <a:prstGeom prst="rect">
            <a:avLst/>
          </a:prstGeom>
          <a:ln w="0">
            <a:noFill/>
          </a:ln>
        </p:spPr>
      </p:pic>
      <p:sp>
        <p:nvSpPr>
          <p:cNvPr id="114" name="object 5"/>
          <p:cNvSpPr/>
          <p:nvPr/>
        </p:nvSpPr>
        <p:spPr>
          <a:xfrm>
            <a:off x="0" y="0"/>
            <a:ext cx="6837480" cy="1386360"/>
          </a:xfrm>
          <a:custGeom>
            <a:avLst/>
            <a:gdLst/>
            <a:ahLst/>
            <a:rect l="l" t="t" r="r" b="b"/>
            <a:pathLst>
              <a:path w="7911465" h="1740535">
                <a:moveTo>
                  <a:pt x="0" y="1739988"/>
                </a:moveTo>
                <a:lnTo>
                  <a:pt x="7910880" y="1739988"/>
                </a:lnTo>
                <a:lnTo>
                  <a:pt x="7910880" y="0"/>
                </a:lnTo>
                <a:lnTo>
                  <a:pt x="0" y="0"/>
                </a:lnTo>
                <a:lnTo>
                  <a:pt x="0" y="1739988"/>
                </a:lnTo>
                <a:close/>
              </a:path>
            </a:pathLst>
          </a:custGeom>
          <a:solidFill>
            <a:srgbClr val="6eac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3990" spc="-1" strike="noStrike">
                <a:solidFill>
                  <a:srgbClr val="000000"/>
                </a:solidFill>
                <a:latin typeface="Calibri"/>
                <a:ea typeface="DejaVu Sans"/>
              </a:rPr>
              <a:t>Конвектори з інверторною технологією</a:t>
            </a:r>
            <a:endParaRPr b="0" lang="uk-UA" sz="3990" spc="-1" strike="noStrike">
              <a:latin typeface="Arial"/>
            </a:endParaRPr>
          </a:p>
        </p:txBody>
      </p:sp>
      <p:sp>
        <p:nvSpPr>
          <p:cNvPr id="115" name="object 4"/>
          <p:cNvSpPr/>
          <p:nvPr/>
        </p:nvSpPr>
        <p:spPr>
          <a:xfrm>
            <a:off x="6838560" y="11520"/>
            <a:ext cx="2859120" cy="1375200"/>
          </a:xfrm>
          <a:custGeom>
            <a:avLst/>
            <a:gdLst/>
            <a:ahLst/>
            <a:rect l="l" t="t" r="r" b="b"/>
            <a:pathLst>
              <a:path w="4047490" h="1740535">
                <a:moveTo>
                  <a:pt x="0" y="1739988"/>
                </a:moveTo>
                <a:lnTo>
                  <a:pt x="4047312" y="1739988"/>
                </a:lnTo>
                <a:lnTo>
                  <a:pt x="4047312" y="0"/>
                </a:lnTo>
                <a:lnTo>
                  <a:pt x="0" y="0"/>
                </a:lnTo>
                <a:lnTo>
                  <a:pt x="0" y="1739988"/>
                </a:lnTo>
                <a:close/>
              </a:path>
            </a:pathLst>
          </a:custGeom>
          <a:solidFill>
            <a:srgbClr val="00063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990" spc="-1" strike="noStrike">
                <a:solidFill>
                  <a:srgbClr val="ffffff"/>
                </a:solidFill>
                <a:latin typeface="Calibri Light"/>
                <a:ea typeface="DejaVu Sans"/>
              </a:rPr>
              <a:t>Digital Inverter</a:t>
            </a:r>
            <a:endParaRPr b="0" lang="uk-UA" sz="3990" spc="-1" strike="noStrike">
              <a:latin typeface="Arial"/>
            </a:endParaRPr>
          </a:p>
        </p:txBody>
      </p:sp>
      <p:sp>
        <p:nvSpPr>
          <p:cNvPr id="116" name="object 4"/>
          <p:cNvSpPr/>
          <p:nvPr/>
        </p:nvSpPr>
        <p:spPr>
          <a:xfrm>
            <a:off x="9908640" y="158400"/>
            <a:ext cx="2228400" cy="810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Рисунок 2" descr=""/>
          <p:cNvPicPr/>
          <p:nvPr/>
        </p:nvPicPr>
        <p:blipFill>
          <a:blip r:embed="rId3"/>
          <a:stretch/>
        </p:blipFill>
        <p:spPr>
          <a:xfrm>
            <a:off x="5113440" y="1710720"/>
            <a:ext cx="4417920" cy="255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3"/>
          <p:cNvSpPr/>
          <p:nvPr/>
        </p:nvSpPr>
        <p:spPr>
          <a:xfrm>
            <a:off x="1589400" y="2756520"/>
            <a:ext cx="4178880" cy="31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41400" bIns="41400">
            <a:spAutoFit/>
          </a:bodyPr>
          <a:p>
            <a:pPr marL="161280" indent="-160200">
              <a:lnSpc>
                <a:spcPct val="100000"/>
              </a:lnSpc>
              <a:buClr>
                <a:srgbClr val="010d4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10d44"/>
                </a:solidFill>
                <a:latin typeface="Calibri"/>
                <a:ea typeface="DejaVu Sans"/>
              </a:rPr>
              <a:t>Вихід на робочу температуру на 20% швидше</a:t>
            </a:r>
            <a:endParaRPr b="0" lang="uk-UA" sz="2000" spc="-1" strike="noStrike">
              <a:latin typeface="Arial"/>
            </a:endParaRPr>
          </a:p>
          <a:p>
            <a:pPr marL="161280" indent="-160200">
              <a:lnSpc>
                <a:spcPct val="100000"/>
              </a:lnSpc>
              <a:buClr>
                <a:srgbClr val="010d4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10d44"/>
                </a:solidFill>
                <a:latin typeface="Calibri"/>
                <a:ea typeface="DejaVu Sans"/>
              </a:rPr>
              <a:t>Супер компактні розміри конвектора за рахунок збільшеної площи теплопередачі </a:t>
            </a:r>
            <a:endParaRPr b="0" lang="uk-UA" sz="2000" spc="-1" strike="noStrike">
              <a:latin typeface="Arial"/>
            </a:endParaRPr>
          </a:p>
          <a:p>
            <a:pPr marL="161280" indent="-160200">
              <a:lnSpc>
                <a:spcPct val="100000"/>
              </a:lnSpc>
              <a:buClr>
                <a:srgbClr val="010d4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10d44"/>
                </a:solidFill>
                <a:latin typeface="Calibri"/>
                <a:ea typeface="DejaVu Sans"/>
              </a:rPr>
              <a:t>М’яке комфортне тепло за рахунок зниженої  на 15 % температури елемента та корпуса</a:t>
            </a:r>
            <a:endParaRPr b="0" lang="uk-UA" sz="2000" spc="-1" strike="noStrike">
              <a:latin typeface="Arial"/>
            </a:endParaRPr>
          </a:p>
          <a:p>
            <a:pPr marL="161280" indent="-160200">
              <a:lnSpc>
                <a:spcPct val="100000"/>
              </a:lnSpc>
              <a:buClr>
                <a:srgbClr val="010d4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10d44"/>
                </a:solidFill>
                <a:latin typeface="Calibri"/>
                <a:ea typeface="DejaVu Sans"/>
              </a:rPr>
              <a:t>Збільшений термін служби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  <p:sp>
        <p:nvSpPr>
          <p:cNvPr id="119" name="Заголовок 1"/>
          <p:cNvSpPr/>
          <p:nvPr/>
        </p:nvSpPr>
        <p:spPr>
          <a:xfrm>
            <a:off x="2826360" y="1392120"/>
            <a:ext cx="6343560" cy="103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41400" bIns="414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360" spc="-1" strike="noStrike">
                <a:solidFill>
                  <a:srgbClr val="f37158"/>
                </a:solidFill>
                <a:latin typeface="Electrolux Sans Bold"/>
                <a:ea typeface="DejaVu Sans"/>
              </a:rPr>
              <a:t>Ексклюзивно</a:t>
            </a:r>
            <a:r>
              <a:rPr b="1" lang="ru-RU" sz="2000" spc="-1" strike="noStrike">
                <a:solidFill>
                  <a:srgbClr val="010d44"/>
                </a:solidFill>
                <a:latin typeface="Avenir Next Cyr"/>
                <a:ea typeface="DejaVu Sans"/>
              </a:rPr>
              <a:t> в обігрівачах Нагрівальный елемент</a:t>
            </a:r>
            <a:r>
              <a:rPr b="1" lang="en-US" sz="2000" spc="-1" strike="noStrike">
                <a:solidFill>
                  <a:srgbClr val="010d44"/>
                </a:solidFill>
                <a:latin typeface="Avenir Next Cyr"/>
                <a:ea typeface="DejaVu Sans"/>
              </a:rPr>
              <a:t> </a:t>
            </a:r>
            <a:r>
              <a:rPr b="1" lang="en-US" sz="2360" spc="-1" strike="noStrike">
                <a:solidFill>
                  <a:srgbClr val="f37158"/>
                </a:solidFill>
                <a:latin typeface="Electrolux Sans Bold"/>
                <a:ea typeface="DejaVu Sans"/>
              </a:rPr>
              <a:t>Hedgehog</a:t>
            </a:r>
            <a:r>
              <a:rPr b="1" lang="en-US" sz="2000" spc="-1" strike="noStrike">
                <a:solidFill>
                  <a:srgbClr val="010d44"/>
                </a:solidFill>
                <a:latin typeface="Avenir Next Cyr"/>
                <a:ea typeface="DejaVu Sans"/>
              </a:rPr>
              <a:t>. 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20" name="Рисунок 5" descr=""/>
          <p:cNvPicPr/>
          <p:nvPr/>
        </p:nvPicPr>
        <p:blipFill>
          <a:blip r:embed="rId1"/>
          <a:stretch/>
        </p:blipFill>
        <p:spPr>
          <a:xfrm>
            <a:off x="5884560" y="2577240"/>
            <a:ext cx="4651560" cy="341892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6" descr=""/>
          <p:cNvPicPr/>
          <p:nvPr/>
        </p:nvPicPr>
        <p:blipFill>
          <a:blip r:embed="rId2"/>
          <a:stretch/>
        </p:blipFill>
        <p:spPr>
          <a:xfrm>
            <a:off x="6913080" y="4703040"/>
            <a:ext cx="1902600" cy="1663920"/>
          </a:xfrm>
          <a:prstGeom prst="rect">
            <a:avLst/>
          </a:prstGeom>
          <a:ln w="0">
            <a:noFill/>
          </a:ln>
        </p:spPr>
      </p:pic>
      <p:sp>
        <p:nvSpPr>
          <p:cNvPr id="122" name="object 5"/>
          <p:cNvSpPr/>
          <p:nvPr/>
        </p:nvSpPr>
        <p:spPr>
          <a:xfrm>
            <a:off x="66240" y="5400"/>
            <a:ext cx="7656840" cy="1141920"/>
          </a:xfrm>
          <a:prstGeom prst="rect">
            <a:avLst/>
          </a:prstGeom>
          <a:solidFill>
            <a:srgbClr val="6eac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10d44"/>
                </a:solidFill>
                <a:latin typeface="Avenir Next Cyr"/>
                <a:ea typeface="DejaVu Sans"/>
              </a:rPr>
              <a:t>Нагрівальный елемент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123" name="object 4"/>
          <p:cNvSpPr/>
          <p:nvPr/>
        </p:nvSpPr>
        <p:spPr>
          <a:xfrm>
            <a:off x="7796160" y="5400"/>
            <a:ext cx="2040120" cy="1145160"/>
          </a:xfrm>
          <a:custGeom>
            <a:avLst/>
            <a:gdLst/>
            <a:ahLst/>
            <a:rect l="l" t="t" r="r" b="b"/>
            <a:pathLst>
              <a:path w="4047490" h="1740535">
                <a:moveTo>
                  <a:pt x="0" y="1739988"/>
                </a:moveTo>
                <a:lnTo>
                  <a:pt x="4047312" y="1739988"/>
                </a:lnTo>
                <a:lnTo>
                  <a:pt x="4047312" y="0"/>
                </a:lnTo>
                <a:lnTo>
                  <a:pt x="0" y="0"/>
                </a:lnTo>
                <a:lnTo>
                  <a:pt x="0" y="1739988"/>
                </a:lnTo>
                <a:close/>
              </a:path>
            </a:pathLst>
          </a:custGeom>
          <a:solidFill>
            <a:srgbClr val="00063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900" spc="-1" strike="noStrike">
                <a:solidFill>
                  <a:srgbClr val="ffffff"/>
                </a:solidFill>
                <a:latin typeface="Electrolux Sans Bold"/>
                <a:ea typeface="DejaVu Sans"/>
              </a:rPr>
              <a:t>Hedgehog</a:t>
            </a:r>
            <a:endParaRPr b="0" lang="uk-UA" sz="2900" spc="-1" strike="noStrike">
              <a:latin typeface="Arial"/>
            </a:endParaRPr>
          </a:p>
        </p:txBody>
      </p:sp>
      <p:sp>
        <p:nvSpPr>
          <p:cNvPr id="124" name="object 4"/>
          <p:cNvSpPr/>
          <p:nvPr/>
        </p:nvSpPr>
        <p:spPr>
          <a:xfrm>
            <a:off x="9837360" y="120240"/>
            <a:ext cx="2228400" cy="810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3" descr=""/>
          <p:cNvPicPr/>
          <p:nvPr/>
        </p:nvPicPr>
        <p:blipFill>
          <a:blip r:embed="rId1"/>
          <a:stretch/>
        </p:blipFill>
        <p:spPr>
          <a:xfrm>
            <a:off x="1246320" y="0"/>
            <a:ext cx="9698760" cy="6856920"/>
          </a:xfrm>
          <a:prstGeom prst="rect">
            <a:avLst/>
          </a:prstGeom>
          <a:ln w="0">
            <a:noFill/>
          </a:ln>
        </p:spPr>
      </p:pic>
      <p:sp>
        <p:nvSpPr>
          <p:cNvPr id="126" name="object 5"/>
          <p:cNvSpPr/>
          <p:nvPr/>
        </p:nvSpPr>
        <p:spPr>
          <a:xfrm>
            <a:off x="1580400" y="5583240"/>
            <a:ext cx="1020240" cy="9828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object 6"/>
          <p:cNvSpPr/>
          <p:nvPr/>
        </p:nvSpPr>
        <p:spPr>
          <a:xfrm>
            <a:off x="1531440" y="1615680"/>
            <a:ext cx="5358600" cy="448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6080" bIns="0">
            <a:spAutoFit/>
          </a:bodyPr>
          <a:p>
            <a:pPr marL="11520">
              <a:lnSpc>
                <a:spcPct val="100000"/>
              </a:lnSpc>
              <a:spcBef>
                <a:spcPts val="363"/>
              </a:spcBef>
            </a:pPr>
            <a:r>
              <a:rPr b="1" lang="uk-UA" sz="1450" spc="-7" strike="noStrike">
                <a:solidFill>
                  <a:srgbClr val="000d44"/>
                </a:solidFill>
                <a:latin typeface="Arial"/>
                <a:ea typeface="DejaVu Sans"/>
              </a:rPr>
              <a:t>3 </a:t>
            </a:r>
            <a:r>
              <a:rPr b="1" lang="uk-UA" sz="1450" spc="-18" strike="noStrike">
                <a:solidFill>
                  <a:srgbClr val="000d44"/>
                </a:solidFill>
                <a:latin typeface="Arial"/>
                <a:ea typeface="DejaVu Sans"/>
              </a:rPr>
              <a:t>Режима</a:t>
            </a:r>
            <a:r>
              <a:rPr b="1" lang="uk-UA" sz="1450" spc="15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роботи:</a:t>
            </a:r>
            <a:endParaRPr b="0" lang="uk-UA" sz="1450" spc="-1" strike="noStrike">
              <a:latin typeface="Arial"/>
            </a:endParaRPr>
          </a:p>
          <a:p>
            <a:pPr marL="253440" indent="-240840">
              <a:lnSpc>
                <a:spcPct val="100000"/>
              </a:lnSpc>
              <a:spcBef>
                <a:spcPts val="272"/>
              </a:spcBef>
              <a:buClr>
                <a:srgbClr val="000d44"/>
              </a:buClr>
              <a:buFont typeface="Arial"/>
              <a:buChar char="•"/>
              <a:tabLst>
                <a:tab algn="l" pos="252720"/>
                <a:tab algn="l" pos="253440"/>
              </a:tabLst>
            </a:pPr>
            <a:r>
              <a:rPr b="1" lang="uk-UA" sz="1450" spc="-18" strike="noStrike">
                <a:solidFill>
                  <a:srgbClr val="000d44"/>
                </a:solidFill>
                <a:latin typeface="Arial"/>
                <a:ea typeface="DejaVu Sans"/>
              </a:rPr>
              <a:t>Комфортний </a:t>
            </a: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(від +5 °C до +35</a:t>
            </a:r>
            <a:r>
              <a:rPr b="1" lang="uk-UA" sz="1050" spc="66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°C)</a:t>
            </a:r>
            <a:endParaRPr b="0" lang="uk-UA" sz="1050" spc="-1" strike="noStrike">
              <a:latin typeface="Arial"/>
            </a:endParaRPr>
          </a:p>
          <a:p>
            <a:pPr marL="253440" indent="-240840">
              <a:lnSpc>
                <a:spcPct val="100000"/>
              </a:lnSpc>
              <a:buClr>
                <a:srgbClr val="000d44"/>
              </a:buClr>
              <a:buFont typeface="Arial"/>
              <a:buChar char="•"/>
              <a:tabLst>
                <a:tab algn="l" pos="252720"/>
                <a:tab algn="l" pos="253440"/>
              </a:tabLst>
            </a:pP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Економічний </a:t>
            </a: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(на 4 °C нижче,</a:t>
            </a:r>
            <a:r>
              <a:rPr b="1" lang="uk-UA" sz="1050" spc="1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чим</a:t>
            </a:r>
            <a:endParaRPr b="0" lang="uk-UA" sz="1050" spc="-1" strike="noStrike">
              <a:latin typeface="Arial"/>
            </a:endParaRPr>
          </a:p>
          <a:p>
            <a:pPr marL="252720">
              <a:lnSpc>
                <a:spcPts val="1247"/>
              </a:lnSpc>
              <a:spcBef>
                <a:spcPts val="28"/>
              </a:spcBef>
              <a:tabLst>
                <a:tab algn="l" pos="252720"/>
                <a:tab algn="l" pos="253440"/>
              </a:tabLst>
            </a:pP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«комфортний»)</a:t>
            </a:r>
            <a:endParaRPr b="0" lang="uk-UA" sz="1050" spc="-1" strike="noStrike">
              <a:latin typeface="Arial"/>
            </a:endParaRPr>
          </a:p>
          <a:p>
            <a:pPr marL="253440" indent="-240840">
              <a:lnSpc>
                <a:spcPts val="1735"/>
              </a:lnSpc>
              <a:buClr>
                <a:srgbClr val="000d44"/>
              </a:buClr>
              <a:buFont typeface="Arial"/>
              <a:buChar char="•"/>
              <a:tabLst>
                <a:tab algn="l" pos="252720"/>
                <a:tab algn="l" pos="253440"/>
              </a:tabLst>
            </a:pP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Антизамерзання </a:t>
            </a: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(підтримка +5</a:t>
            </a:r>
            <a:r>
              <a:rPr b="1" lang="uk-UA" sz="1050" spc="92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°C)</a:t>
            </a:r>
            <a:endParaRPr b="0" lang="uk-UA" sz="10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tabLst>
                <a:tab algn="l" pos="252720"/>
                <a:tab algn="l" pos="253440"/>
              </a:tabLst>
            </a:pPr>
            <a:endParaRPr b="0" lang="uk-UA" sz="1050" spc="-1" strike="noStrike">
              <a:latin typeface="Arial"/>
            </a:endParaRPr>
          </a:p>
          <a:p>
            <a:pPr marL="11520">
              <a:lnSpc>
                <a:spcPct val="100000"/>
              </a:lnSpc>
              <a:tabLst>
                <a:tab algn="l" pos="252720"/>
                <a:tab algn="l" pos="253440"/>
              </a:tabLst>
            </a:pPr>
            <a:r>
              <a:rPr b="1" lang="uk-UA" sz="1450" spc="-7" strike="noStrike">
                <a:solidFill>
                  <a:srgbClr val="000d44"/>
                </a:solidFill>
                <a:latin typeface="Arial"/>
                <a:ea typeface="DejaVu Sans"/>
              </a:rPr>
              <a:t>2 </a:t>
            </a:r>
            <a:r>
              <a:rPr b="1" lang="uk-UA" sz="1450" spc="-18" strike="noStrike">
                <a:solidFill>
                  <a:srgbClr val="000d44"/>
                </a:solidFill>
                <a:latin typeface="Arial"/>
                <a:ea typeface="DejaVu Sans"/>
              </a:rPr>
              <a:t>Режима</a:t>
            </a:r>
            <a:r>
              <a:rPr b="1" lang="uk-UA" sz="1450" spc="24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потужності</a:t>
            </a:r>
            <a:endParaRPr b="0" lang="uk-UA" sz="1450" spc="-1" strike="noStrike">
              <a:latin typeface="Arial"/>
            </a:endParaRPr>
          </a:p>
          <a:p>
            <a:pPr marL="253440" indent="-240840">
              <a:lnSpc>
                <a:spcPct val="100000"/>
              </a:lnSpc>
              <a:buClr>
                <a:srgbClr val="000d44"/>
              </a:buClr>
              <a:buFont typeface="Arial"/>
              <a:buChar char="•"/>
              <a:tabLst>
                <a:tab algn="l" pos="252720"/>
                <a:tab algn="l" pos="253440"/>
              </a:tabLst>
            </a:pP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Автоматичний</a:t>
            </a:r>
            <a:endParaRPr b="0" lang="uk-UA" sz="1450" spc="-1" strike="noStrike">
              <a:latin typeface="Arial"/>
            </a:endParaRPr>
          </a:p>
          <a:p>
            <a:pPr marL="253440" indent="-240840">
              <a:lnSpc>
                <a:spcPct val="100000"/>
              </a:lnSpc>
              <a:buClr>
                <a:srgbClr val="000d44"/>
              </a:buClr>
              <a:buFont typeface="Arial"/>
              <a:buChar char="•"/>
              <a:tabLst>
                <a:tab algn="l" pos="252720"/>
                <a:tab algn="l" pos="253440"/>
              </a:tabLst>
            </a:pP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Користувальницький</a:t>
            </a:r>
            <a:endParaRPr b="0" lang="uk-UA" sz="14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tabLst>
                <a:tab algn="l" pos="252720"/>
                <a:tab algn="l" pos="253440"/>
              </a:tabLst>
            </a:pPr>
            <a:endParaRPr b="0" lang="uk-UA" sz="1450" spc="-1" strike="noStrike">
              <a:latin typeface="Arial"/>
            </a:endParaRPr>
          </a:p>
          <a:p>
            <a:pPr marL="11520">
              <a:lnSpc>
                <a:spcPct val="100000"/>
              </a:lnSpc>
              <a:tabLst>
                <a:tab algn="l" pos="252720"/>
                <a:tab algn="l" pos="253440"/>
              </a:tabLst>
            </a:pP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Додаткові</a:t>
            </a:r>
            <a:r>
              <a:rPr b="1" lang="uk-UA" sz="1450" spc="21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функції:</a:t>
            </a:r>
            <a:endParaRPr b="0" lang="uk-UA" sz="1450" spc="-1" strike="noStrike">
              <a:latin typeface="Arial"/>
            </a:endParaRPr>
          </a:p>
          <a:p>
            <a:pPr marL="253440" indent="-240840">
              <a:lnSpc>
                <a:spcPts val="1689"/>
              </a:lnSpc>
              <a:spcBef>
                <a:spcPts val="9"/>
              </a:spcBef>
              <a:buClr>
                <a:srgbClr val="000d44"/>
              </a:buClr>
              <a:buFont typeface="Arial"/>
              <a:buChar char="•"/>
              <a:tabLst>
                <a:tab algn="l" pos="252720"/>
                <a:tab algn="l" pos="253440"/>
              </a:tabLst>
            </a:pP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Функція “</a:t>
            </a: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Таймер </a:t>
            </a:r>
            <a:r>
              <a:rPr b="1" lang="uk-UA" sz="1450" spc="-7" strike="noStrike">
                <a:solidFill>
                  <a:srgbClr val="000d44"/>
                </a:solidFill>
                <a:latin typeface="Arial"/>
                <a:ea typeface="DejaVu Sans"/>
              </a:rPr>
              <a:t>на</a:t>
            </a:r>
            <a:r>
              <a:rPr b="1" lang="uk-UA" sz="1450" spc="60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відключення”</a:t>
            </a:r>
            <a:endParaRPr b="0" lang="uk-UA" sz="1450" spc="-1" strike="noStrike">
              <a:latin typeface="Arial"/>
            </a:endParaRPr>
          </a:p>
          <a:p>
            <a:pPr marL="252720">
              <a:lnSpc>
                <a:spcPts val="1069"/>
              </a:lnSpc>
              <a:tabLst>
                <a:tab algn="l" pos="252720"/>
                <a:tab algn="l" pos="253440"/>
              </a:tabLst>
            </a:pP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(до 24</a:t>
            </a:r>
            <a:r>
              <a:rPr b="1" lang="uk-UA" sz="1050" spc="1" strike="noStrike">
                <a:solidFill>
                  <a:srgbClr val="000d44"/>
                </a:solidFill>
                <a:latin typeface="Arial"/>
                <a:ea typeface="DejaVu Sans"/>
              </a:rPr>
              <a:t> годин</a:t>
            </a:r>
            <a:r>
              <a:rPr b="1" lang="uk-UA" sz="1050" spc="-1" strike="noStrike">
                <a:solidFill>
                  <a:srgbClr val="000d44"/>
                </a:solidFill>
                <a:latin typeface="Arial"/>
                <a:ea typeface="DejaVu Sans"/>
              </a:rPr>
              <a:t>)</a:t>
            </a:r>
            <a:endParaRPr b="0" lang="uk-UA" sz="1050" spc="-1" strike="noStrike">
              <a:latin typeface="Arial"/>
            </a:endParaRPr>
          </a:p>
          <a:p>
            <a:pPr marL="253440" indent="-240840">
              <a:lnSpc>
                <a:spcPts val="1613"/>
              </a:lnSpc>
              <a:buClr>
                <a:srgbClr val="000d44"/>
              </a:buClr>
              <a:buFont typeface="Arial"/>
              <a:buChar char="•"/>
              <a:tabLst>
                <a:tab algn="l" pos="252720"/>
                <a:tab algn="l" pos="253440"/>
              </a:tabLst>
            </a:pP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Функція “Батьківський</a:t>
            </a:r>
            <a:r>
              <a:rPr b="1" lang="uk-UA" sz="1450" spc="69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контроль”</a:t>
            </a:r>
            <a:endParaRPr b="0" lang="uk-UA" sz="14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algn="l" pos="252720"/>
                <a:tab algn="l" pos="253440"/>
              </a:tabLst>
            </a:pPr>
            <a:endParaRPr b="0" lang="uk-UA" sz="1450" spc="-1" strike="noStrike">
              <a:latin typeface="Arial"/>
            </a:endParaRPr>
          </a:p>
          <a:p>
            <a:pPr marL="11520">
              <a:lnSpc>
                <a:spcPct val="100000"/>
              </a:lnSpc>
              <a:tabLst>
                <a:tab algn="l" pos="252720"/>
                <a:tab algn="l" pos="253440"/>
              </a:tabLst>
            </a:pP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Додаткові</a:t>
            </a:r>
            <a:r>
              <a:rPr b="1" lang="uk-UA" sz="1450" spc="24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функції:</a:t>
            </a:r>
            <a:endParaRPr b="0" lang="uk-UA" sz="1450" spc="-1" strike="noStrike">
              <a:latin typeface="Arial"/>
            </a:endParaRPr>
          </a:p>
          <a:p>
            <a:pPr marL="253440" indent="-240840">
              <a:lnSpc>
                <a:spcPts val="1735"/>
              </a:lnSpc>
              <a:spcBef>
                <a:spcPts val="9"/>
              </a:spcBef>
              <a:buClr>
                <a:srgbClr val="000d44"/>
              </a:buClr>
              <a:buFont typeface="Arial"/>
              <a:buChar char="•"/>
              <a:tabLst>
                <a:tab algn="l" pos="252720"/>
                <a:tab algn="l" pos="253440"/>
              </a:tabLst>
            </a:pPr>
            <a:r>
              <a:rPr b="1" lang="uk-UA" sz="1450" spc="-18" strike="noStrike">
                <a:solidFill>
                  <a:srgbClr val="000d44"/>
                </a:solidFill>
                <a:latin typeface="Arial"/>
                <a:ea typeface="DejaVu Sans"/>
              </a:rPr>
              <a:t>Модуль </a:t>
            </a: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«SMART</a:t>
            </a:r>
            <a:r>
              <a:rPr b="1" lang="uk-UA" sz="1450" spc="100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7" strike="noStrike">
                <a:solidFill>
                  <a:srgbClr val="000d44"/>
                </a:solidFill>
                <a:latin typeface="Arial"/>
                <a:ea typeface="DejaVu Sans"/>
              </a:rPr>
              <a:t>Wi-Fi»</a:t>
            </a:r>
            <a:endParaRPr b="0" lang="uk-UA" sz="1450" spc="-1" strike="noStrike">
              <a:latin typeface="Arial"/>
            </a:endParaRPr>
          </a:p>
          <a:p>
            <a:pPr marL="1162440">
              <a:lnSpc>
                <a:spcPct val="100000"/>
              </a:lnSpc>
              <a:spcBef>
                <a:spcPts val="1301"/>
              </a:spcBef>
              <a:tabLst>
                <a:tab algn="l" pos="252720"/>
                <a:tab algn="l" pos="253440"/>
              </a:tabLst>
            </a:pPr>
            <a:r>
              <a:rPr b="0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Унікальний </a:t>
            </a:r>
            <a:r>
              <a:rPr b="0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виносний</a:t>
            </a:r>
            <a:r>
              <a:rPr b="0" lang="uk-UA" sz="1450" spc="92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0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термодатчик</a:t>
            </a:r>
            <a:endParaRPr b="0" lang="uk-UA" sz="1450" spc="-1" strike="noStrike">
              <a:latin typeface="Arial"/>
            </a:endParaRPr>
          </a:p>
          <a:p>
            <a:pPr marL="1162440">
              <a:lnSpc>
                <a:spcPct val="100000"/>
              </a:lnSpc>
              <a:spcBef>
                <a:spcPts val="272"/>
              </a:spcBef>
              <a:tabLst>
                <a:tab algn="l" pos="252720"/>
                <a:tab algn="l" pos="253440"/>
              </a:tabLst>
            </a:pP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Контроль </a:t>
            </a:r>
            <a:r>
              <a:rPr b="1" lang="uk-UA" sz="1450" spc="-9" strike="noStrike">
                <a:solidFill>
                  <a:srgbClr val="000d44"/>
                </a:solidFill>
                <a:latin typeface="Arial"/>
                <a:ea typeface="DejaVu Sans"/>
              </a:rPr>
              <a:t>температури з</a:t>
            </a:r>
            <a:r>
              <a:rPr b="1" lang="uk-UA" sz="1450" spc="-7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18" strike="noStrike">
                <a:solidFill>
                  <a:srgbClr val="000d44"/>
                </a:solidFill>
                <a:latin typeface="Arial"/>
                <a:ea typeface="DejaVu Sans"/>
              </a:rPr>
              <a:t>точністю </a:t>
            </a:r>
            <a:r>
              <a:rPr b="1" lang="uk-UA" sz="1450" spc="-7" strike="noStrike">
                <a:solidFill>
                  <a:srgbClr val="000d44"/>
                </a:solidFill>
                <a:latin typeface="Arial"/>
                <a:ea typeface="DejaVu Sans"/>
              </a:rPr>
              <a:t>до 0,1°C.  </a:t>
            </a:r>
            <a:r>
              <a:rPr b="1" lang="uk-UA" sz="1450" spc="-24" strike="noStrike">
                <a:solidFill>
                  <a:srgbClr val="000d44"/>
                </a:solidFill>
                <a:latin typeface="Arial"/>
                <a:ea typeface="DejaVu Sans"/>
              </a:rPr>
              <a:t>Технологія </a:t>
            </a:r>
            <a:r>
              <a:rPr b="1" lang="uk-UA" sz="1450" spc="-7" strike="noStrike">
                <a:solidFill>
                  <a:srgbClr val="000d44"/>
                </a:solidFill>
                <a:latin typeface="Arial"/>
                <a:ea typeface="DejaVu Sans"/>
              </a:rPr>
              <a:t>“Bullet Sensor”</a:t>
            </a:r>
            <a:r>
              <a:rPr b="1" lang="uk-UA" sz="1450" spc="66" strike="noStrike">
                <a:solidFill>
                  <a:srgbClr val="000d44"/>
                </a:solidFill>
                <a:latin typeface="Arial"/>
                <a:ea typeface="DejaVu Sans"/>
              </a:rPr>
              <a:t> </a:t>
            </a:r>
            <a:r>
              <a:rPr b="1" lang="uk-UA" sz="1450" spc="-15" strike="noStrike">
                <a:solidFill>
                  <a:srgbClr val="000d44"/>
                </a:solidFill>
                <a:latin typeface="Arial"/>
                <a:ea typeface="DejaVu Sans"/>
              </a:rPr>
              <a:t>запатентована.</a:t>
            </a:r>
            <a:endParaRPr b="0" lang="uk-UA" sz="1450" spc="-1" strike="noStrike">
              <a:latin typeface="Arial"/>
            </a:endParaRPr>
          </a:p>
        </p:txBody>
      </p:sp>
      <p:sp>
        <p:nvSpPr>
          <p:cNvPr id="128" name="object 5"/>
          <p:cNvSpPr/>
          <p:nvPr/>
        </p:nvSpPr>
        <p:spPr>
          <a:xfrm>
            <a:off x="565200" y="30240"/>
            <a:ext cx="6108840" cy="1141920"/>
          </a:xfrm>
          <a:custGeom>
            <a:avLst/>
            <a:gdLst/>
            <a:ahLst/>
            <a:rect l="l" t="t" r="r" b="b"/>
            <a:pathLst>
              <a:path w="7911465" h="1740535">
                <a:moveTo>
                  <a:pt x="0" y="1739988"/>
                </a:moveTo>
                <a:lnTo>
                  <a:pt x="7910880" y="1739988"/>
                </a:lnTo>
                <a:lnTo>
                  <a:pt x="7910880" y="0"/>
                </a:lnTo>
                <a:lnTo>
                  <a:pt x="0" y="0"/>
                </a:lnTo>
                <a:lnTo>
                  <a:pt x="0" y="1739988"/>
                </a:lnTo>
                <a:close/>
              </a:path>
            </a:pathLst>
          </a:custGeom>
          <a:solidFill>
            <a:srgbClr val="6eac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10d44"/>
                </a:solidFill>
                <a:latin typeface="Avenir Next Cyr"/>
                <a:ea typeface="DejaVu Sans"/>
              </a:rPr>
              <a:t>Блок </a:t>
            </a:r>
            <a:r>
              <a:rPr b="1" lang="uk-UA" sz="3600" spc="-1" strike="noStrike">
                <a:solidFill>
                  <a:srgbClr val="010d44"/>
                </a:solidFill>
                <a:latin typeface="Avenir Next Cyr"/>
                <a:ea typeface="DejaVu Sans"/>
              </a:rPr>
              <a:t>управління </a:t>
            </a:r>
            <a:r>
              <a:rPr b="1" lang="en-US" sz="3600" spc="-1" strike="noStrike">
                <a:solidFill>
                  <a:srgbClr val="010d44"/>
                </a:solidFill>
                <a:latin typeface="Avenir Next Cyr"/>
                <a:ea typeface="DejaVu Sans"/>
              </a:rPr>
              <a:t>Air Gate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129" name="object 4"/>
          <p:cNvSpPr/>
          <p:nvPr/>
        </p:nvSpPr>
        <p:spPr>
          <a:xfrm>
            <a:off x="6675120" y="30240"/>
            <a:ext cx="2742120" cy="1167480"/>
          </a:xfrm>
          <a:custGeom>
            <a:avLst/>
            <a:gdLst/>
            <a:ahLst/>
            <a:rect l="l" t="t" r="r" b="b"/>
            <a:pathLst>
              <a:path w="4047490" h="1740535">
                <a:moveTo>
                  <a:pt x="0" y="1739988"/>
                </a:moveTo>
                <a:lnTo>
                  <a:pt x="4047312" y="1739988"/>
                </a:lnTo>
                <a:lnTo>
                  <a:pt x="4047312" y="0"/>
                </a:lnTo>
                <a:lnTo>
                  <a:pt x="0" y="0"/>
                </a:lnTo>
                <a:lnTo>
                  <a:pt x="0" y="1739988"/>
                </a:lnTo>
                <a:close/>
              </a:path>
            </a:pathLst>
          </a:custGeom>
          <a:solidFill>
            <a:srgbClr val="00063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990" spc="-1" strike="noStrike">
                <a:solidFill>
                  <a:srgbClr val="ffffff"/>
                </a:solidFill>
                <a:latin typeface="Calibri Light"/>
                <a:ea typeface="DejaVu Sans"/>
              </a:rPr>
              <a:t>Digital Inverter</a:t>
            </a:r>
            <a:endParaRPr b="0" lang="uk-UA" sz="3990" spc="-1" strike="noStrike">
              <a:latin typeface="Arial"/>
            </a:endParaRPr>
          </a:p>
        </p:txBody>
      </p:sp>
      <p:sp>
        <p:nvSpPr>
          <p:cNvPr id="130" name="object 4"/>
          <p:cNvSpPr/>
          <p:nvPr/>
        </p:nvSpPr>
        <p:spPr>
          <a:xfrm>
            <a:off x="9762480" y="108360"/>
            <a:ext cx="2228400" cy="810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Application>LibreOffice/7.1.4.2$Windows_X86_64 LibreOffice_project/a529a4fab45b75fefc5b6226684193eb000654f6</Application>
  <AppVersion>15.0000</AppVersion>
  <Words>319</Words>
  <Paragraphs>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2018-09-05T12:01:56Z</dcterms:created>
  <dc:creator>Дмитрий Урванцев</dc:creator>
  <dc:description/>
  <dc:language>uk-UA</dc:language>
  <cp:lastModifiedBy>Alexandra Alexandra</cp:lastModifiedBy>
  <dcterms:modified xsi:type="dcterms:W3CDTF">2022-05-23T15:36:43Z</dcterms:modified>
  <cp:revision>29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