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2"/>
  </p:notesMasterIdLst>
  <p:sldIdLst>
    <p:sldId id="258" r:id="rId2"/>
    <p:sldId id="278" r:id="rId3"/>
    <p:sldId id="279" r:id="rId4"/>
    <p:sldId id="306" r:id="rId5"/>
    <p:sldId id="302" r:id="rId6"/>
    <p:sldId id="304" r:id="rId7"/>
    <p:sldId id="314" r:id="rId8"/>
    <p:sldId id="312" r:id="rId9"/>
    <p:sldId id="311" r:id="rId10"/>
    <p:sldId id="309" r:id="rId11"/>
    <p:sldId id="313" r:id="rId12"/>
    <p:sldId id="307" r:id="rId13"/>
    <p:sldId id="310" r:id="rId14"/>
    <p:sldId id="333" r:id="rId15"/>
    <p:sldId id="300" r:id="rId16"/>
    <p:sldId id="317" r:id="rId17"/>
    <p:sldId id="273" r:id="rId18"/>
    <p:sldId id="324" r:id="rId19"/>
    <p:sldId id="322" r:id="rId20"/>
    <p:sldId id="323" r:id="rId21"/>
    <p:sldId id="316" r:id="rId22"/>
    <p:sldId id="319" r:id="rId23"/>
    <p:sldId id="318" r:id="rId24"/>
    <p:sldId id="334" r:id="rId25"/>
    <p:sldId id="272" r:id="rId26"/>
    <p:sldId id="321" r:id="rId27"/>
    <p:sldId id="320" r:id="rId28"/>
    <p:sldId id="266" r:id="rId29"/>
    <p:sldId id="264" r:id="rId30"/>
    <p:sldId id="32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C40"/>
    <a:srgbClr val="7EC234"/>
    <a:srgbClr val="33C0FF"/>
    <a:srgbClr val="91D04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3" autoAdjust="0"/>
    <p:restoredTop sz="97744" autoAdjust="0"/>
  </p:normalViewPr>
  <p:slideViewPr>
    <p:cSldViewPr showGuides="1">
      <p:cViewPr varScale="1">
        <p:scale>
          <a:sx n="75" d="100"/>
          <a:sy n="75" d="100"/>
        </p:scale>
        <p:origin x="-1182" y="-102"/>
      </p:cViewPr>
      <p:guideLst>
        <p:guide orient="horz" pos="1389"/>
        <p:guide orient="horz" pos="164"/>
        <p:guide orient="horz" pos="3113"/>
        <p:guide orient="horz" pos="572"/>
        <p:guide pos="5057"/>
        <p:guide pos="2880"/>
        <p:guide pos="2835"/>
        <p:guide pos="65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_&#1042;&#1077;&#1085;&#1090;&#1080;&#1083;&#1103;&#1094;&#1080;&#1103;\_BALLU\&#1048;&#1084;&#1080;&#1076;&#1078;&#1080;%20&#1076;&#1083;&#1103;%20&#1087;&#1088;&#1077;&#1079;&#1077;&#1085;&#1090;&#1072;&#1094;&#1080;&#1081;\&#1043;&#1088;&#1072;&#1092;&#1080;&#1082;&#1080;%20&#1076;&#1083;&#1103;%20&#1087;&#1088;&#1077;&#1079;&#1077;&#1085;&#1090;&#1072;&#1094;&#1080;&#108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60"/>
      <c:rotY val="90"/>
      <c:rAngAx val="0"/>
      <c:perspective val="0"/>
    </c:view3D>
    <c:floor>
      <c:thickness val="0"/>
    </c:floor>
    <c:sideWall>
      <c:thickness val="0"/>
    </c:sideWall>
    <c:backWall>
      <c:thickness val="0"/>
    </c:backWall>
    <c:plotArea>
      <c:layout>
        <c:manualLayout>
          <c:layoutTarget val="inner"/>
          <c:xMode val="edge"/>
          <c:yMode val="edge"/>
          <c:x val="4.7846441877014298E-2"/>
          <c:y val="7.3293171863006906E-2"/>
          <c:w val="0.76080266631159488"/>
          <c:h val="0.85550774689864351"/>
        </c:manualLayout>
      </c:layout>
      <c:pie3DChart>
        <c:varyColors val="1"/>
        <c:ser>
          <c:idx val="0"/>
          <c:order val="0"/>
          <c:dPt>
            <c:idx val="0"/>
            <c:bubble3D val="0"/>
            <c:spPr>
              <a:solidFill>
                <a:srgbClr val="00B0F0">
                  <a:alpha val="50000"/>
                </a:srgbClr>
              </a:solidFill>
            </c:spPr>
          </c:dPt>
          <c:dPt>
            <c:idx val="1"/>
            <c:bubble3D val="0"/>
            <c:spPr>
              <a:solidFill>
                <a:schemeClr val="accent5">
                  <a:lumMod val="60000"/>
                  <a:lumOff val="40000"/>
                  <a:alpha val="50000"/>
                </a:schemeClr>
              </a:solidFill>
            </c:spPr>
          </c:dPt>
          <c:dPt>
            <c:idx val="2"/>
            <c:bubble3D val="0"/>
            <c:spPr>
              <a:solidFill>
                <a:srgbClr val="92D050">
                  <a:alpha val="50000"/>
                </a:srgbClr>
              </a:solidFill>
            </c:spPr>
          </c:dPt>
          <c:dPt>
            <c:idx val="3"/>
            <c:bubble3D val="0"/>
            <c:explosion val="15"/>
            <c:spPr>
              <a:solidFill>
                <a:srgbClr val="C00000">
                  <a:alpha val="50000"/>
                </a:srgbClr>
              </a:solidFill>
            </c:spPr>
          </c:dPt>
          <c:dLbls>
            <c:dLbl>
              <c:idx val="0"/>
              <c:layout>
                <c:manualLayout>
                  <c:x val="0.17822449765810774"/>
                  <c:y val="-0.21399000937394111"/>
                </c:manualLayout>
              </c:layout>
              <c:spPr/>
              <c:txPr>
                <a:bodyPr/>
                <a:lstStyle/>
                <a:p>
                  <a:pPr>
                    <a:defRPr sz="3200" b="1">
                      <a:solidFill>
                        <a:schemeClr val="accent5">
                          <a:lumMod val="50000"/>
                        </a:schemeClr>
                      </a:solidFill>
                      <a:effectLst/>
                    </a:defRPr>
                  </a:pPr>
                  <a:endParaRPr lang="ru-RU"/>
                </a:p>
              </c:txPr>
              <c:showLegendKey val="0"/>
              <c:showVal val="1"/>
              <c:showCatName val="0"/>
              <c:showSerName val="0"/>
              <c:showPercent val="0"/>
              <c:showBubbleSize val="0"/>
            </c:dLbl>
            <c:dLbl>
              <c:idx val="1"/>
              <c:layout>
                <c:manualLayout>
                  <c:x val="-0.13225337796417858"/>
                  <c:y val="9.4312730174774123E-2"/>
                </c:manualLayout>
              </c:layout>
              <c:spPr/>
              <c:txPr>
                <a:bodyPr/>
                <a:lstStyle/>
                <a:p>
                  <a:pPr>
                    <a:defRPr sz="3200">
                      <a:solidFill>
                        <a:schemeClr val="accent5">
                          <a:lumMod val="20000"/>
                          <a:lumOff val="80000"/>
                        </a:schemeClr>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dLbl>
            <c:dLbl>
              <c:idx val="2"/>
              <c:layout>
                <c:manualLayout>
                  <c:x val="-2.9037246705834372E-3"/>
                  <c:y val="-2.7898893347304929E-2"/>
                </c:manualLayout>
              </c:layout>
              <c:spPr/>
              <c:txPr>
                <a:bodyPr/>
                <a:lstStyle/>
                <a:p>
                  <a:pPr>
                    <a:defRPr sz="1800">
                      <a:solidFill>
                        <a:schemeClr val="accent3">
                          <a:lumMod val="75000"/>
                        </a:schemeClr>
                      </a:solidFill>
                    </a:defRPr>
                  </a:pPr>
                  <a:endParaRPr lang="ru-RU"/>
                </a:p>
              </c:txPr>
              <c:showLegendKey val="0"/>
              <c:showVal val="1"/>
              <c:showCatName val="0"/>
              <c:showSerName val="0"/>
              <c:showPercent val="0"/>
              <c:showBubbleSize val="0"/>
            </c:dLbl>
            <c:dLbl>
              <c:idx val="3"/>
              <c:layout>
                <c:manualLayout>
                  <c:x val="1.7833752074915579E-2"/>
                  <c:y val="-3.2906737942696114E-2"/>
                </c:manualLayout>
              </c:layout>
              <c:spPr/>
              <c:txPr>
                <a:bodyPr/>
                <a:lstStyle/>
                <a:p>
                  <a:pPr>
                    <a:defRPr sz="3600" b="1">
                      <a:solidFill>
                        <a:srgbClr val="C00000"/>
                      </a:solidFill>
                    </a:defRPr>
                  </a:pPr>
                  <a:endParaRPr lang="ru-RU"/>
                </a:p>
              </c:txPr>
              <c:showLegendKey val="0"/>
              <c:showVal val="1"/>
              <c:showCatName val="0"/>
              <c:showSerName val="0"/>
              <c:showPercent val="0"/>
              <c:showBubbleSize val="0"/>
            </c:dLbl>
            <c:txPr>
              <a:bodyPr/>
              <a:lstStyle/>
              <a:p>
                <a:pPr>
                  <a:defRPr sz="3600"/>
                </a:pPr>
                <a:endParaRPr lang="ru-RU"/>
              </a:p>
            </c:txPr>
            <c:showLegendKey val="0"/>
            <c:showVal val="1"/>
            <c:showCatName val="0"/>
            <c:showSerName val="0"/>
            <c:showPercent val="0"/>
            <c:showBubbleSize val="0"/>
            <c:showLeaderLines val="0"/>
          </c:dLbls>
          <c:cat>
            <c:strRef>
              <c:f>Лист1!$D$2:$D$5</c:f>
              <c:strCache>
                <c:ptCount val="4"/>
                <c:pt idx="0">
                  <c:v>Азот</c:v>
                </c:pt>
                <c:pt idx="1">
                  <c:v>Кислород</c:v>
                </c:pt>
                <c:pt idx="2">
                  <c:v>Аргон</c:v>
                </c:pt>
                <c:pt idx="3">
                  <c:v>Углекислый газ</c:v>
                </c:pt>
              </c:strCache>
            </c:strRef>
          </c:cat>
          <c:val>
            <c:numRef>
              <c:f>Лист1!$E$2:$E$5</c:f>
              <c:numCache>
                <c:formatCode>0%</c:formatCode>
                <c:ptCount val="4"/>
                <c:pt idx="0">
                  <c:v>0.78090000000000004</c:v>
                </c:pt>
                <c:pt idx="1">
                  <c:v>0.20949999999999999</c:v>
                </c:pt>
                <c:pt idx="2">
                  <c:v>9.2999999999999992E-3</c:v>
                </c:pt>
                <c:pt idx="3" formatCode="0.00%">
                  <c:v>2.9999999999999997E-4</c:v>
                </c:pt>
              </c:numCache>
            </c:numRef>
          </c:val>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65000"/>
                    <a:lumOff val="35000"/>
                  </a:schemeClr>
                </a:solidFill>
              </a:defRPr>
            </a:pPr>
            <a:r>
              <a:rPr lang="ru-RU" sz="1600" dirty="0" smtClean="0">
                <a:solidFill>
                  <a:schemeClr val="tx1">
                    <a:lumMod val="65000"/>
                    <a:lumOff val="35000"/>
                  </a:schemeClr>
                </a:solidFill>
              </a:rPr>
              <a:t>Концентрация</a:t>
            </a:r>
            <a:r>
              <a:rPr lang="ru-RU" sz="1600" baseline="0" dirty="0" smtClean="0">
                <a:solidFill>
                  <a:schemeClr val="tx1">
                    <a:lumMod val="65000"/>
                    <a:lumOff val="35000"/>
                  </a:schemeClr>
                </a:solidFill>
              </a:rPr>
              <a:t> СО2 в п</a:t>
            </a:r>
            <a:r>
              <a:rPr lang="ru-RU" sz="1600" dirty="0" smtClean="0">
                <a:solidFill>
                  <a:schemeClr val="tx1">
                    <a:lumMod val="65000"/>
                    <a:lumOff val="35000"/>
                  </a:schemeClr>
                </a:solidFill>
              </a:rPr>
              <a:t>омещении </a:t>
            </a:r>
            <a:r>
              <a:rPr lang="en-US" sz="1600" dirty="0" smtClean="0">
                <a:solidFill>
                  <a:schemeClr val="tx1">
                    <a:lumMod val="65000"/>
                    <a:lumOff val="35000"/>
                  </a:schemeClr>
                </a:solidFill>
              </a:rPr>
              <a:t>20</a:t>
            </a:r>
            <a:r>
              <a:rPr lang="ru-RU" sz="1600" dirty="0" smtClean="0">
                <a:solidFill>
                  <a:schemeClr val="tx1">
                    <a:lumMod val="65000"/>
                    <a:lumOff val="35000"/>
                  </a:schemeClr>
                </a:solidFill>
              </a:rPr>
              <a:t>м2</a:t>
            </a:r>
            <a:r>
              <a:rPr lang="ru-RU" sz="1600" baseline="0" dirty="0" smtClean="0">
                <a:solidFill>
                  <a:schemeClr val="tx1">
                    <a:lumMod val="65000"/>
                    <a:lumOff val="35000"/>
                  </a:schemeClr>
                </a:solidFill>
              </a:rPr>
              <a:t> с одним человеком </a:t>
            </a:r>
          </a:p>
          <a:p>
            <a:pPr>
              <a:defRPr sz="1600">
                <a:solidFill>
                  <a:schemeClr val="tx1">
                    <a:lumMod val="65000"/>
                    <a:lumOff val="35000"/>
                  </a:schemeClr>
                </a:solidFill>
              </a:defRPr>
            </a:pPr>
            <a:r>
              <a:rPr lang="ru-RU" sz="1600" dirty="0" smtClean="0">
                <a:solidFill>
                  <a:schemeClr val="tx1">
                    <a:lumMod val="65000"/>
                    <a:lumOff val="35000"/>
                  </a:schemeClr>
                </a:solidFill>
              </a:rPr>
              <a:t>с закрытыми пластиковыми</a:t>
            </a:r>
            <a:r>
              <a:rPr lang="ru-RU" sz="1600" baseline="0" dirty="0" smtClean="0">
                <a:solidFill>
                  <a:schemeClr val="tx1">
                    <a:lumMod val="65000"/>
                    <a:lumOff val="35000"/>
                  </a:schemeClr>
                </a:solidFill>
              </a:rPr>
              <a:t> </a:t>
            </a:r>
            <a:r>
              <a:rPr lang="ru-RU" sz="1600" dirty="0" smtClean="0">
                <a:solidFill>
                  <a:schemeClr val="tx1">
                    <a:lumMod val="65000"/>
                    <a:lumOff val="35000"/>
                  </a:schemeClr>
                </a:solidFill>
              </a:rPr>
              <a:t>окнами, без вентиляции</a:t>
            </a:r>
            <a:endParaRPr lang="ru-RU" sz="1600" dirty="0">
              <a:solidFill>
                <a:schemeClr val="tx1">
                  <a:lumMod val="65000"/>
                  <a:lumOff val="35000"/>
                </a:schemeClr>
              </a:solidFill>
            </a:endParaRPr>
          </a:p>
        </c:rich>
      </c:tx>
      <c:layout>
        <c:manualLayout>
          <c:xMode val="edge"/>
          <c:yMode val="edge"/>
          <c:x val="0.23285800479573746"/>
          <c:y val="3.1031618042320287E-2"/>
        </c:manualLayout>
      </c:layout>
      <c:overlay val="0"/>
      <c:spPr>
        <a:ln w="25400"/>
      </c:spPr>
    </c:title>
    <c:autoTitleDeleted val="0"/>
    <c:plotArea>
      <c:layout/>
      <c:lineChart>
        <c:grouping val="standard"/>
        <c:varyColors val="0"/>
        <c:ser>
          <c:idx val="1"/>
          <c:order val="0"/>
          <c:tx>
            <c:strRef>
              <c:f>Лист2!$F$1</c:f>
              <c:strCache>
                <c:ptCount val="1"/>
                <c:pt idx="0">
                  <c:v>Помещение с закрытыми окнами</c:v>
                </c:pt>
              </c:strCache>
            </c:strRef>
          </c:tx>
          <c:spPr>
            <a:ln w="76200">
              <a:solidFill>
                <a:srgbClr val="FF0000"/>
              </a:solidFill>
            </a:ln>
            <a:effectLst>
              <a:outerShdw blurRad="50800" dist="38100" dir="2700000" algn="tl" rotWithShape="0">
                <a:prstClr val="black">
                  <a:alpha val="40000"/>
                </a:prstClr>
              </a:outerShdw>
            </a:effectLst>
          </c:spPr>
          <c:marker>
            <c:symbol val="none"/>
          </c:marker>
          <c:cat>
            <c:numRef>
              <c:f>Лист2!$D$2:$D$10</c:f>
              <c:numCache>
                <c:formatCode>General</c:formatCode>
                <c:ptCount val="9"/>
                <c:pt idx="0">
                  <c:v>0</c:v>
                </c:pt>
                <c:pt idx="1">
                  <c:v>1</c:v>
                </c:pt>
                <c:pt idx="2">
                  <c:v>2</c:v>
                </c:pt>
                <c:pt idx="3">
                  <c:v>3</c:v>
                </c:pt>
                <c:pt idx="4">
                  <c:v>4</c:v>
                </c:pt>
                <c:pt idx="5">
                  <c:v>5</c:v>
                </c:pt>
                <c:pt idx="6">
                  <c:v>6</c:v>
                </c:pt>
                <c:pt idx="7">
                  <c:v>7</c:v>
                </c:pt>
                <c:pt idx="8">
                  <c:v>8</c:v>
                </c:pt>
              </c:numCache>
            </c:numRef>
          </c:cat>
          <c:val>
            <c:numRef>
              <c:f>Лист2!$F$2:$F$10</c:f>
              <c:numCache>
                <c:formatCode>General</c:formatCode>
                <c:ptCount val="9"/>
                <c:pt idx="0">
                  <c:v>400</c:v>
                </c:pt>
                <c:pt idx="1">
                  <c:v>600</c:v>
                </c:pt>
                <c:pt idx="2">
                  <c:v>900</c:v>
                </c:pt>
                <c:pt idx="3">
                  <c:v>1300</c:v>
                </c:pt>
                <c:pt idx="4">
                  <c:v>1600</c:v>
                </c:pt>
                <c:pt idx="5">
                  <c:v>1850</c:v>
                </c:pt>
                <c:pt idx="6">
                  <c:v>2000</c:v>
                </c:pt>
                <c:pt idx="7">
                  <c:v>2100</c:v>
                </c:pt>
                <c:pt idx="8">
                  <c:v>2150</c:v>
                </c:pt>
              </c:numCache>
            </c:numRef>
          </c:val>
          <c:smooth val="1"/>
        </c:ser>
        <c:dLbls>
          <c:showLegendKey val="0"/>
          <c:showVal val="0"/>
          <c:showCatName val="0"/>
          <c:showSerName val="0"/>
          <c:showPercent val="0"/>
          <c:showBubbleSize val="0"/>
        </c:dLbls>
        <c:marker val="1"/>
        <c:smooth val="0"/>
        <c:axId val="99649024"/>
        <c:axId val="99650560"/>
      </c:lineChart>
      <c:catAx>
        <c:axId val="99649024"/>
        <c:scaling>
          <c:orientation val="minMax"/>
        </c:scaling>
        <c:delete val="0"/>
        <c:axPos val="b"/>
        <c:numFmt formatCode="General" sourceLinked="1"/>
        <c:majorTickMark val="out"/>
        <c:minorTickMark val="none"/>
        <c:tickLblPos val="nextTo"/>
        <c:txPr>
          <a:bodyPr/>
          <a:lstStyle/>
          <a:p>
            <a:pPr>
              <a:defRPr sz="1400" b="1"/>
            </a:pPr>
            <a:endParaRPr lang="ru-RU"/>
          </a:p>
        </c:txPr>
        <c:crossAx val="99650560"/>
        <c:crosses val="autoZero"/>
        <c:auto val="1"/>
        <c:lblAlgn val="ctr"/>
        <c:lblOffset val="100"/>
        <c:noMultiLvlLbl val="0"/>
      </c:catAx>
      <c:valAx>
        <c:axId val="99650560"/>
        <c:scaling>
          <c:orientation val="minMax"/>
          <c:max val="2300"/>
          <c:min val="300"/>
        </c:scaling>
        <c:delete val="0"/>
        <c:axPos val="l"/>
        <c:numFmt formatCode="General" sourceLinked="1"/>
        <c:majorTickMark val="out"/>
        <c:minorTickMark val="none"/>
        <c:tickLblPos val="nextTo"/>
        <c:txPr>
          <a:bodyPr/>
          <a:lstStyle/>
          <a:p>
            <a:pPr>
              <a:defRPr sz="1200" b="0"/>
            </a:pPr>
            <a:endParaRPr lang="ru-RU"/>
          </a:p>
        </c:txPr>
        <c:crossAx val="99649024"/>
        <c:crosses val="autoZero"/>
        <c:crossBetween val="between"/>
        <c:majorUnit val="100"/>
        <c:minorUnit val="40"/>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0.04719</cdr:x>
      <cdr:y>0.81325</cdr:y>
    </cdr:from>
    <cdr:to>
      <cdr:x>0.98764</cdr:x>
      <cdr:y>0.81325</cdr:y>
    </cdr:to>
    <cdr:cxnSp macro="">
      <cdr:nvCxnSpPr>
        <cdr:cNvPr id="4" name="Прямая соединительная линия 3"/>
        <cdr:cNvCxnSpPr/>
      </cdr:nvCxnSpPr>
      <cdr:spPr>
        <a:xfrm xmlns:a="http://schemas.openxmlformats.org/drawingml/2006/main">
          <a:off x="408604" y="3816561"/>
          <a:ext cx="8143081" cy="0"/>
        </a:xfrm>
        <a:prstGeom xmlns:a="http://schemas.openxmlformats.org/drawingml/2006/main" prst="line">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0.05406</cdr:x>
      <cdr:y>0.65277</cdr:y>
    </cdr:from>
    <cdr:to>
      <cdr:x>0.99451</cdr:x>
      <cdr:y>0.65277</cdr:y>
    </cdr:to>
    <cdr:cxnSp macro="">
      <cdr:nvCxnSpPr>
        <cdr:cNvPr id="3" name="Прямая соединительная линия 2"/>
        <cdr:cNvCxnSpPr/>
      </cdr:nvCxnSpPr>
      <cdr:spPr>
        <a:xfrm xmlns:a="http://schemas.openxmlformats.org/drawingml/2006/main">
          <a:off x="468052" y="3063428"/>
          <a:ext cx="8143081"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53237-8E92-4598-9A6C-B546D787FB56}" type="datetimeFigureOut">
              <a:rPr lang="ru-RU" smtClean="0"/>
              <a:t>16.02.2017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30779-A34F-4021-8736-C07F799F3DA2}" type="slidenum">
              <a:rPr lang="ru-RU" smtClean="0"/>
              <a:t>‹#›</a:t>
            </a:fld>
            <a:endParaRPr lang="ru-RU"/>
          </a:p>
        </p:txBody>
      </p:sp>
    </p:spTree>
    <p:extLst>
      <p:ext uri="{BB962C8B-B14F-4D97-AF65-F5344CB8AC3E}">
        <p14:creationId xmlns:p14="http://schemas.microsoft.com/office/powerpoint/2010/main" val="383409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ru.wikipedia.org/wiki/%D0%A1%D1%83%D1%85%D0%BE%D0%B9_%D0%BB%D1%91%D0%B4" TargetMode="External"/><Relationship Id="rId13" Type="http://schemas.openxmlformats.org/officeDocument/2006/relationships/hyperlink" Target="https://ru.wikipedia.org/wiki/%D0%98%D0%BD%D1%84%D1%80%D0%B0%D0%BA%D1%80%D0%B0%D1%81%D0%BD%D0%BE%D0%B5_%D0%B8%D0%B7%D0%BB%D1%83%D1%87%D0%B5%D0%BD%D0%B8%D0%B5" TargetMode="External"/><Relationship Id="rId3" Type="http://schemas.openxmlformats.org/officeDocument/2006/relationships/hyperlink" Target="https://ru.wikipedia.org/wiki/%D0%93%D0%B0%D0%B7" TargetMode="External"/><Relationship Id="rId7" Type="http://schemas.openxmlformats.org/officeDocument/2006/relationships/hyperlink" Target="https://ru.wikipedia.org/wiki/%D0%A2%D0%B2%D1%91%D1%80%D0%B4%D0%BE%D0%B5_%D1%82%D0%B5%D0%BB%D0%BE" TargetMode="External"/><Relationship Id="rId12" Type="http://schemas.openxmlformats.org/officeDocument/2006/relationships/hyperlink" Target="https://ru.wikipedia.org/wiki/%D0%A3%D0%BB%D1%8C%D1%82%D1%80%D0%B0%D1%84%D0%B8%D0%BE%D0%BB%D0%B5%D1%82%D0%BE%D0%B2%D0%BE%D0%B5_%D0%B8%D0%B7%D0%BB%D1%83%D1%87%D0%B5%D0%BD%D0%B8%D0%B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ru.wikipedia.org/wiki/%D0%96%D0%B8%D0%B4%D0%BA%D0%BE%D1%81%D1%82%D1%8C" TargetMode="External"/><Relationship Id="rId11" Type="http://schemas.openxmlformats.org/officeDocument/2006/relationships/hyperlink" Target="https://ru.wikipedia.org/wiki/%D0%94%D0%B8%D0%BE%D0%BA%D1%81%D0%B8%D0%B4_%D1%83%D0%B3%D0%BB%D0%B5%D1%80%D0%BE%D0%B4%D0%B0#cite_note-1" TargetMode="External"/><Relationship Id="rId5" Type="http://schemas.openxmlformats.org/officeDocument/2006/relationships/hyperlink" Target="https://ru.wikipedia.org/wiki/%D0%9D%D0%BE%D1%80%D0%BC%D0%B0%D0%BB%D1%8C%D0%BD%D1%8B%D0%B5_%D1%83%D1%81%D0%BB%D0%BE%D0%B2%D0%B8%D1%8F" TargetMode="External"/><Relationship Id="rId15" Type="http://schemas.openxmlformats.org/officeDocument/2006/relationships/hyperlink" Target="https://ru.wikipedia.org/wiki/%D0%93%D0%BB%D0%BE%D0%B1%D0%B0%D0%BB%D1%8C%D0%BD%D0%BE%D0%B5_%D0%BF%D0%BE%D1%82%D0%B5%D0%BF%D0%BB%D0%B5%D0%BD%D0%B8%D0%B5" TargetMode="External"/><Relationship Id="rId10" Type="http://schemas.openxmlformats.org/officeDocument/2006/relationships/hyperlink" Target="https://ru.wikipedia.org/wiki/%D0%97%D0%B5%D0%BC%D0%BB%D1%8F" TargetMode="External"/><Relationship Id="rId4" Type="http://schemas.openxmlformats.org/officeDocument/2006/relationships/hyperlink" Target="https://ru.wikipedia.org/wiki/%D0%92%D0%BA%D1%83%D1%81" TargetMode="External"/><Relationship Id="rId9" Type="http://schemas.openxmlformats.org/officeDocument/2006/relationships/hyperlink" Target="https://ru.wikipedia.org/wiki/%D0%90%D1%82%D0%BC%D0%BE%D1%81%D1%84%D0%B5%D1%80%D0%B0_%D0%97%D0%B5%D0%BC%D0%BB%D0%B8" TargetMode="External"/><Relationship Id="rId14" Type="http://schemas.openxmlformats.org/officeDocument/2006/relationships/hyperlink" Target="https://ru.wikipedia.org/wiki/%D0%9F%D0%B0%D1%80%D0%BD%D0%B8%D0%BA%D0%BE%D0%B2%D1%8B%D0%B9_%D0%B3%D0%B0%D0%B7"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ru.wikipedia.org/wiki/%D0%AE%D0%B6%D0%BD%D0%BE%D0%B5_%D0%BF%D0%BE%D0%BB%D1%83%D1%88%D0%B0%D1%80%D0%B8%D0%B5" TargetMode="External"/><Relationship Id="rId13" Type="http://schemas.openxmlformats.org/officeDocument/2006/relationships/hyperlink" Target="https://ru.wikipedia.org/wiki/%D0%9E%D0%BA%D1%82%D1%8F%D0%B1%D1%80%D1%8C" TargetMode="External"/><Relationship Id="rId18" Type="http://schemas.openxmlformats.org/officeDocument/2006/relationships/hyperlink" Target="https://ru.wikipedia.org/wiki/%D0%9B%D0%B5%D1%81%D0%BD%D1%8B%D0%B5_%D0%BF%D0%BE%D0%B6%D0%B0%D1%80%D1%8B" TargetMode="External"/><Relationship Id="rId26" Type="http://schemas.openxmlformats.org/officeDocument/2006/relationships/hyperlink" Target="https://ru.wikipedia.org/wiki/%D0%9C%D0%B0%D1%80%D1%81" TargetMode="External"/><Relationship Id="rId3" Type="http://schemas.openxmlformats.org/officeDocument/2006/relationships/hyperlink" Target="https://ru.wikipedia.org/wiki/%D0%92%D0%B5%D0%B3%D0%B5%D1%82%D0%B0%D1%86%D0%B8%D1%8F" TargetMode="External"/><Relationship Id="rId21" Type="http://schemas.openxmlformats.org/officeDocument/2006/relationships/hyperlink" Target="https://ru.wikipedia.org/wiki/%D0%9D%D0%B5%D1%84%D1%82%D1%8C" TargetMode="External"/><Relationship Id="rId7" Type="http://schemas.openxmlformats.org/officeDocument/2006/relationships/hyperlink" Target="https://ru.wikipedia.org/wiki/%D0%A1%D1%83%D1%88%D0%B0" TargetMode="External"/><Relationship Id="rId12" Type="http://schemas.openxmlformats.org/officeDocument/2006/relationships/hyperlink" Target="https://ru.wikipedia.org/wiki/%D0%A4%D0%BE%D1%82%D0%BE%D1%81%D0%B8%D0%BD%D1%82%D0%B5%D0%B7" TargetMode="External"/><Relationship Id="rId17" Type="http://schemas.openxmlformats.org/officeDocument/2006/relationships/hyperlink" Target="https://ru.wikipedia.org/wiki/%D0%93%D1%83%D0%BC%D1%83%D1%81" TargetMode="External"/><Relationship Id="rId25" Type="http://schemas.openxmlformats.org/officeDocument/2006/relationships/hyperlink" Target="https://ru.wikipedia.org/wiki/%D0%92%D0%B5%D0%BD%D0%B5%D1%80%D0%B0" TargetMode="External"/><Relationship Id="rId2" Type="http://schemas.openxmlformats.org/officeDocument/2006/relationships/slide" Target="../slides/slide5.xml"/><Relationship Id="rId16" Type="http://schemas.openxmlformats.org/officeDocument/2006/relationships/hyperlink" Target="https://ru.wikipedia.org/wiki/%D0%93%D0%BD%D0%B8%D0%B5%D0%BD%D0%B8%D0%B5" TargetMode="External"/><Relationship Id="rId20" Type="http://schemas.openxmlformats.org/officeDocument/2006/relationships/hyperlink" Target="https://ru.wikipedia.org/wiki/%D0%98%D1%81%D0%BA%D0%BE%D0%BF%D0%B0%D0%B5%D0%BC%D1%8B%D0%B9_%D1%83%D0%B3%D0%BE%D0%BB%D1%8C" TargetMode="External"/><Relationship Id="rId1" Type="http://schemas.openxmlformats.org/officeDocument/2006/relationships/notesMaster" Target="../notesMasters/notesMaster1.xml"/><Relationship Id="rId6" Type="http://schemas.openxmlformats.org/officeDocument/2006/relationships/hyperlink" Target="https://ru.wikipedia.org/wiki/%D0%9F%D1%83%D1%81%D1%82%D1%8B%D0%BD%D0%B8" TargetMode="External"/><Relationship Id="rId11" Type="http://schemas.openxmlformats.org/officeDocument/2006/relationships/hyperlink" Target="https://ru.wikipedia.org/wiki/%D0%A1%D0%B5%D0%BD%D1%82%D1%8F%D0%B1%D1%80%D1%8C" TargetMode="External"/><Relationship Id="rId24" Type="http://schemas.openxmlformats.org/officeDocument/2006/relationships/hyperlink" Target="https://ru.wikipedia.org/wiki/%D0%A1%D0%BE%D0%BB%D0%BD%D0%B5%D1%87%D0%BD%D0%B0%D1%8F_%D1%81%D0%B8%D1%81%D1%82%D0%B5%D0%BC%D0%B0" TargetMode="External"/><Relationship Id="rId5" Type="http://schemas.openxmlformats.org/officeDocument/2006/relationships/hyperlink" Target="https://ru.wikipedia.org/wiki/%D0%92%D1%80%D0%B5%D0%BC%D0%B5%D0%BD%D0%B0_%D0%B3%D0%BE%D0%B4%D0%B0" TargetMode="External"/><Relationship Id="rId15" Type="http://schemas.openxmlformats.org/officeDocument/2006/relationships/hyperlink" Target="https://ru.wikipedia.org/wiki/%D0%94%D1%8B%D1%85%D0%B0%D0%BD%D0%B8%D0%B5" TargetMode="External"/><Relationship Id="rId23" Type="http://schemas.openxmlformats.org/officeDocument/2006/relationships/hyperlink" Target="https://ru.wikipedia.org/wiki/%D0%94%D0%B8%D0%BE%D0%BA%D1%81%D0%B8%D0%B4_%D1%83%D0%B3%D0%BB%D0%B5%D1%80%D0%BE%D0%B4%D0%B0#cite_note-BL-11" TargetMode="External"/><Relationship Id="rId10" Type="http://schemas.openxmlformats.org/officeDocument/2006/relationships/hyperlink" Target="https://ru.wikipedia.org/wiki/%D0%9C%D0%B0%D1%80%D1%82" TargetMode="External"/><Relationship Id="rId19" Type="http://schemas.openxmlformats.org/officeDocument/2006/relationships/hyperlink" Target="https://ru.wikipedia.org/wiki/%D0%98%D1%81%D0%BA%D0%BE%D0%BF%D0%B0%D0%B5%D0%BC%D0%BE%D0%B5_%D1%82%D0%BE%D0%BF%D0%BB%D0%B8%D0%B2%D0%BE" TargetMode="External"/><Relationship Id="rId4" Type="http://schemas.openxmlformats.org/officeDocument/2006/relationships/hyperlink" Target="https://ru.wikipedia.org/wiki/%D0%A2%D1%80%D0%BE%D0%BF%D0%B8%D0%BA%D0%B8" TargetMode="External"/><Relationship Id="rId9" Type="http://schemas.openxmlformats.org/officeDocument/2006/relationships/hyperlink" Target="https://ru.wikipedia.org/wiki/%D0%9E%D0%BA%D0%B5%D0%B0%D0%BD" TargetMode="External"/><Relationship Id="rId14" Type="http://schemas.openxmlformats.org/officeDocument/2006/relationships/hyperlink" Target="https://ru.wikipedia.org/wiki/%D0%A4%D0%B5%D0%B2%D1%80%D0%B0%D0%BB%D1%8C" TargetMode="External"/><Relationship Id="rId22" Type="http://schemas.openxmlformats.org/officeDocument/2006/relationships/hyperlink" Target="https://ru.wikipedia.org/wiki/%D0%93%D0%B0%D0%B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sphyxiant_gas" TargetMode="External"/><Relationship Id="rId7" Type="http://schemas.openxmlformats.org/officeDocument/2006/relationships/hyperlink" Target="https://ru.wikipedia.org/wiki/%D0%94%D0%B8%D0%BE%D0%BA%D1%81%D0%B8%D0%B4_%D1%83%D0%B3%D0%BB%D0%B5%D1%80%D0%BE%D0%B4%D0%B0#cite_note-Glatte_Jr_H._A..2C_Motsay_G._J..2C_Welch_B._E._1967-13"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ru.wikipedia.org/wiki/%D0%94%D0%B8%D0%BE%D0%BA%D1%81%D0%B8%D0%B4_%D1%83%D0%B3%D0%BB%D0%B5%D1%80%D0%BE%D0%B4%D0%B0#cite_note-12" TargetMode="External"/><Relationship Id="rId5" Type="http://schemas.openxmlformats.org/officeDocument/2006/relationships/hyperlink" Target="https://ru.wikipedia.org/wiki/%D0%92%D1%8B%D1%81%D0%BE%D1%82%D0%BD%D0%B0%D1%8F_%D0%B1%D0%BE%D0%BB%D0%B5%D0%B7%D0%BD%D1%8C" TargetMode="External"/><Relationship Id="rId4" Type="http://schemas.openxmlformats.org/officeDocument/2006/relationships/hyperlink" Target="https://ru.wikipedia.org/w/index.php?title=%D0%A3%D0%B4%D1%83%D1%88%D0%B0%D1%8E%D1%89%D0%B8%D0%B5_%D0%B3%D0%B0%D0%B7%D1%8B&amp;action=edit&amp;redlink=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sphyxiant_gas" TargetMode="External"/><Relationship Id="rId7" Type="http://schemas.openxmlformats.org/officeDocument/2006/relationships/hyperlink" Target="https://ru.wikipedia.org/wiki/%D0%94%D0%B8%D0%BE%D0%BA%D1%81%D0%B8%D0%B4_%D1%83%D0%B3%D0%BB%D0%B5%D1%80%D0%BE%D0%B4%D0%B0#cite_note-Glatte_Jr_H._A..2C_Motsay_G._J..2C_Welch_B._E._1967-1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ru.wikipedia.org/wiki/%D0%94%D0%B8%D0%BE%D0%BA%D1%81%D0%B8%D0%B4_%D1%83%D0%B3%D0%BB%D0%B5%D1%80%D0%BE%D0%B4%D0%B0#cite_note-12" TargetMode="External"/><Relationship Id="rId5" Type="http://schemas.openxmlformats.org/officeDocument/2006/relationships/hyperlink" Target="https://ru.wikipedia.org/wiki/%D0%92%D1%8B%D1%81%D0%BE%D1%82%D0%BD%D0%B0%D1%8F_%D0%B1%D0%BE%D0%BB%D0%B5%D0%B7%D0%BD%D1%8C" TargetMode="External"/><Relationship Id="rId4" Type="http://schemas.openxmlformats.org/officeDocument/2006/relationships/hyperlink" Target="https://ru.wikipedia.org/w/index.php?title=%D0%A3%D0%B4%D1%83%D1%88%D0%B0%D1%8E%D1%89%D0%B8%D0%B5_%D0%B3%D0%B0%D0%B7%D1%8B&amp;action=edit&amp;redlink=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err="1" smtClean="0">
                <a:solidFill>
                  <a:schemeClr val="tx1"/>
                </a:solidFill>
                <a:effectLst/>
                <a:latin typeface="+mn-lt"/>
                <a:ea typeface="+mn-ea"/>
                <a:cs typeface="+mn-cs"/>
              </a:rPr>
              <a:t>Диокси́д</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углеро́да</a:t>
            </a:r>
            <a:r>
              <a:rPr lang="ru-RU" sz="1200" b="0" i="0"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углеки́слый</a:t>
            </a:r>
            <a:r>
              <a:rPr lang="ru-RU" sz="1200" b="0" i="1" kern="1200" dirty="0" smtClean="0">
                <a:solidFill>
                  <a:schemeClr val="tx1"/>
                </a:solidFill>
                <a:effectLst/>
                <a:latin typeface="+mn-lt"/>
                <a:ea typeface="+mn-ea"/>
                <a:cs typeface="+mn-cs"/>
              </a:rPr>
              <a:t> газ</a:t>
            </a:r>
            <a:r>
              <a:rPr lang="ru-RU" sz="1200" b="0" i="0"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двуо́кись</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углеро́да</a:t>
            </a:r>
            <a:r>
              <a:rPr lang="ru-RU" sz="1200" b="0" i="0"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окси́д</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углеро́да</a:t>
            </a:r>
            <a:r>
              <a:rPr lang="ru-RU" sz="1200" b="0" i="1" kern="1200" dirty="0" smtClean="0">
                <a:solidFill>
                  <a:schemeClr val="tx1"/>
                </a:solidFill>
                <a:effectLst/>
                <a:latin typeface="+mn-lt"/>
                <a:ea typeface="+mn-ea"/>
                <a:cs typeface="+mn-cs"/>
              </a:rPr>
              <a:t> (IV)</a:t>
            </a:r>
            <a:r>
              <a:rPr lang="ru-RU" sz="1200" b="0" i="0"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у́гольный</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ангидри́д</a:t>
            </a:r>
            <a:r>
              <a:rPr lang="ru-RU" sz="1200" b="0" i="0" kern="1200" dirty="0" smtClean="0">
                <a:solidFill>
                  <a:schemeClr val="tx1"/>
                </a:solidFill>
                <a:effectLst/>
                <a:latin typeface="+mn-lt"/>
                <a:ea typeface="+mn-ea"/>
                <a:cs typeface="+mn-cs"/>
              </a:rPr>
              <a:t>) — </a:t>
            </a:r>
            <a:r>
              <a:rPr lang="ru-RU" sz="1200" b="0" i="0" kern="1200" dirty="0" err="1" smtClean="0">
                <a:solidFill>
                  <a:schemeClr val="tx1"/>
                </a:solidFill>
                <a:effectLst/>
                <a:latin typeface="+mn-lt"/>
                <a:ea typeface="+mn-ea"/>
                <a:cs typeface="+mn-cs"/>
              </a:rPr>
              <a:t>бесцветный</a:t>
            </a:r>
            <a:r>
              <a:rPr lang="ru-RU" sz="1200" b="0" i="0" u="none" strike="noStrike" kern="1200" dirty="0" err="1" smtClean="0">
                <a:solidFill>
                  <a:schemeClr val="tx1"/>
                </a:solidFill>
                <a:effectLst/>
                <a:latin typeface="+mn-lt"/>
                <a:ea typeface="+mn-ea"/>
                <a:cs typeface="+mn-cs"/>
                <a:hlinkClick r:id="rId3" tooltip="Газ"/>
              </a:rPr>
              <a:t>газ</a:t>
            </a:r>
            <a:r>
              <a:rPr lang="ru-RU" sz="1200" b="0" i="0" kern="1200" dirty="0" smtClean="0">
                <a:solidFill>
                  <a:schemeClr val="tx1"/>
                </a:solidFill>
                <a:effectLst/>
                <a:latin typeface="+mn-lt"/>
                <a:ea typeface="+mn-ea"/>
                <a:cs typeface="+mn-cs"/>
              </a:rPr>
              <a:t> (в нормальных условиях), без запаха, со слегка кисловатым </a:t>
            </a:r>
            <a:r>
              <a:rPr lang="ru-RU" sz="1200" b="0" i="0" u="none" strike="noStrike" kern="1200" dirty="0" smtClean="0">
                <a:solidFill>
                  <a:schemeClr val="tx1"/>
                </a:solidFill>
                <a:effectLst/>
                <a:latin typeface="+mn-lt"/>
                <a:ea typeface="+mn-ea"/>
                <a:cs typeface="+mn-cs"/>
                <a:hlinkClick r:id="rId4" tooltip="Вкус"/>
              </a:rPr>
              <a:t>вкусом</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Плотность при </a:t>
            </a:r>
            <a:r>
              <a:rPr lang="ru-RU" sz="1200" b="0" i="0" u="none" strike="noStrike" kern="1200" dirty="0" smtClean="0">
                <a:solidFill>
                  <a:schemeClr val="tx1"/>
                </a:solidFill>
                <a:effectLst/>
                <a:latin typeface="+mn-lt"/>
                <a:ea typeface="+mn-ea"/>
                <a:cs typeface="+mn-cs"/>
                <a:hlinkClick r:id="rId5" tooltip="Нормальные условия"/>
              </a:rPr>
              <a:t>нормальных условиях</a:t>
            </a:r>
            <a:r>
              <a:rPr lang="ru-RU" sz="1200" b="0" i="0" kern="1200" dirty="0" smtClean="0">
                <a:solidFill>
                  <a:schemeClr val="tx1"/>
                </a:solidFill>
                <a:effectLst/>
                <a:latin typeface="+mn-lt"/>
                <a:ea typeface="+mn-ea"/>
                <a:cs typeface="+mn-cs"/>
              </a:rPr>
              <a:t> 1,98 кг/м³. При атмосферном давлении диоксид углерода не существует </a:t>
            </a:r>
            <a:r>
              <a:rPr lang="ru-RU" sz="1200" b="0" i="0" kern="1200" dirty="0" err="1" smtClean="0">
                <a:solidFill>
                  <a:schemeClr val="tx1"/>
                </a:solidFill>
                <a:effectLst/>
                <a:latin typeface="+mn-lt"/>
                <a:ea typeface="+mn-ea"/>
                <a:cs typeface="+mn-cs"/>
              </a:rPr>
              <a:t>в</a:t>
            </a:r>
            <a:r>
              <a:rPr lang="ru-RU" sz="1200" b="0" i="0" u="none" strike="noStrike" kern="1200" dirty="0" err="1" smtClean="0">
                <a:solidFill>
                  <a:schemeClr val="tx1"/>
                </a:solidFill>
                <a:effectLst/>
                <a:latin typeface="+mn-lt"/>
                <a:ea typeface="+mn-ea"/>
                <a:cs typeface="+mn-cs"/>
                <a:hlinkClick r:id="rId6" tooltip="Жидкость"/>
              </a:rPr>
              <a:t>жидком</a:t>
            </a:r>
            <a:r>
              <a:rPr lang="ru-RU" sz="1200" b="0" i="0" u="none" strike="noStrike" kern="1200" dirty="0" smtClean="0">
                <a:solidFill>
                  <a:schemeClr val="tx1"/>
                </a:solidFill>
                <a:effectLst/>
                <a:latin typeface="+mn-lt"/>
                <a:ea typeface="+mn-ea"/>
                <a:cs typeface="+mn-cs"/>
                <a:hlinkClick r:id="rId6" tooltip="Жидкость"/>
              </a:rPr>
              <a:t> состоянии</a:t>
            </a:r>
            <a:r>
              <a:rPr lang="ru-RU" sz="1200" b="0" i="0" kern="1200" dirty="0" smtClean="0">
                <a:solidFill>
                  <a:schemeClr val="tx1"/>
                </a:solidFill>
                <a:effectLst/>
                <a:latin typeface="+mn-lt"/>
                <a:ea typeface="+mn-ea"/>
                <a:cs typeface="+mn-cs"/>
              </a:rPr>
              <a:t>, переходя непосредственно из </a:t>
            </a:r>
            <a:r>
              <a:rPr lang="ru-RU" sz="1200" b="0" i="0" u="none" strike="noStrike" kern="1200" dirty="0" smtClean="0">
                <a:solidFill>
                  <a:schemeClr val="tx1"/>
                </a:solidFill>
                <a:effectLst/>
                <a:latin typeface="+mn-lt"/>
                <a:ea typeface="+mn-ea"/>
                <a:cs typeface="+mn-cs"/>
                <a:hlinkClick r:id="rId7" tooltip="Твёрдое тело"/>
              </a:rPr>
              <a:t>твёрдого состояния</a:t>
            </a:r>
            <a:r>
              <a:rPr lang="ru-RU" sz="1200" b="0" i="0" kern="1200" dirty="0" smtClean="0">
                <a:solidFill>
                  <a:schemeClr val="tx1"/>
                </a:solidFill>
                <a:effectLst/>
                <a:latin typeface="+mn-lt"/>
                <a:ea typeface="+mn-ea"/>
                <a:cs typeface="+mn-cs"/>
              </a:rPr>
              <a:t> в газообразное. Твёрдый диоксид углерода называют </a:t>
            </a:r>
            <a:r>
              <a:rPr lang="ru-RU" sz="1200" b="0" i="0" u="none" strike="noStrike" kern="1200" dirty="0" smtClean="0">
                <a:solidFill>
                  <a:schemeClr val="tx1"/>
                </a:solidFill>
                <a:effectLst/>
                <a:latin typeface="+mn-lt"/>
                <a:ea typeface="+mn-ea"/>
                <a:cs typeface="+mn-cs"/>
                <a:hlinkClick r:id="rId8" tooltip="Сухой лёд"/>
              </a:rPr>
              <a:t>сухим льдом</a:t>
            </a:r>
            <a:r>
              <a:rPr lang="ru-RU" sz="1200" b="0" i="0" kern="1200" dirty="0" smtClean="0">
                <a:solidFill>
                  <a:schemeClr val="tx1"/>
                </a:solidFill>
                <a:effectLst/>
                <a:latin typeface="+mn-lt"/>
                <a:ea typeface="+mn-ea"/>
                <a:cs typeface="+mn-cs"/>
              </a:rPr>
              <a:t>. При повышенном давлении и обычных температурах углекислый газ переходит в жидкость, что используется для его хранения.</a:t>
            </a:r>
          </a:p>
          <a:p>
            <a:r>
              <a:rPr lang="ru-RU" sz="1200" b="0" i="0" kern="1200" dirty="0" smtClean="0">
                <a:solidFill>
                  <a:schemeClr val="tx1"/>
                </a:solidFill>
                <a:effectLst/>
                <a:latin typeface="+mn-lt"/>
                <a:ea typeface="+mn-ea"/>
                <a:cs typeface="+mn-cs"/>
              </a:rPr>
              <a:t>Концентрация углекислого газа в </a:t>
            </a:r>
            <a:r>
              <a:rPr lang="ru-RU" sz="1200" b="0" i="0" u="none" strike="noStrike" kern="1200" dirty="0" smtClean="0">
                <a:solidFill>
                  <a:schemeClr val="tx1"/>
                </a:solidFill>
                <a:effectLst/>
                <a:latin typeface="+mn-lt"/>
                <a:ea typeface="+mn-ea"/>
                <a:cs typeface="+mn-cs"/>
                <a:hlinkClick r:id="rId9" tooltip="Атмосфера Земли"/>
              </a:rPr>
              <a:t>атмосфере</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0" tooltip="Земля"/>
              </a:rPr>
              <a:t>Земли</a:t>
            </a:r>
            <a:r>
              <a:rPr lang="ru-RU" sz="1200" b="0" i="0" kern="1200" dirty="0" smtClean="0">
                <a:solidFill>
                  <a:schemeClr val="tx1"/>
                </a:solidFill>
                <a:effectLst/>
                <a:latin typeface="+mn-lt"/>
                <a:ea typeface="+mn-ea"/>
                <a:cs typeface="+mn-cs"/>
              </a:rPr>
              <a:t> составляет в среднем 0,0395 %</a:t>
            </a:r>
            <a:r>
              <a:rPr lang="ru-RU" sz="1200" b="0" i="0" u="none" strike="noStrike" kern="1200" baseline="30000" dirty="0" smtClean="0">
                <a:solidFill>
                  <a:schemeClr val="tx1"/>
                </a:solidFill>
                <a:effectLst/>
                <a:latin typeface="+mn-lt"/>
                <a:ea typeface="+mn-ea"/>
                <a:cs typeface="+mn-cs"/>
                <a:hlinkClick r:id="rId11"/>
              </a:rPr>
              <a:t>[1]</a:t>
            </a:r>
            <a:r>
              <a:rPr lang="ru-RU" sz="1200" b="0" i="0" kern="1200" dirty="0" smtClean="0">
                <a:solidFill>
                  <a:schemeClr val="tx1"/>
                </a:solidFill>
                <a:effectLst/>
                <a:latin typeface="+mn-lt"/>
                <a:ea typeface="+mn-ea"/>
                <a:cs typeface="+mn-cs"/>
              </a:rPr>
              <a:t>. Углекислый газ легко пропускает </a:t>
            </a:r>
            <a:r>
              <a:rPr lang="ru-RU" sz="1200" b="0" i="0" u="none" strike="noStrike" kern="1200" dirty="0" smtClean="0">
                <a:solidFill>
                  <a:schemeClr val="tx1"/>
                </a:solidFill>
                <a:effectLst/>
                <a:latin typeface="+mn-lt"/>
                <a:ea typeface="+mn-ea"/>
                <a:cs typeface="+mn-cs"/>
                <a:hlinkClick r:id="rId12" tooltip="Ультрафиолетовое излучение"/>
              </a:rPr>
              <a:t>ультрафиолетовые</a:t>
            </a:r>
            <a:r>
              <a:rPr lang="ru-RU" sz="1200" b="0" i="0" kern="1200" dirty="0" smtClean="0">
                <a:solidFill>
                  <a:schemeClr val="tx1"/>
                </a:solidFill>
                <a:effectLst/>
                <a:latin typeface="+mn-lt"/>
                <a:ea typeface="+mn-ea"/>
                <a:cs typeface="+mn-cs"/>
              </a:rPr>
              <a:t> лучи и лучи видимой части спектра, которые поступают на Землю от Солнца и обогревают её. В то же время он поглощает испускаемые Землёй </a:t>
            </a:r>
            <a:r>
              <a:rPr lang="ru-RU" sz="1200" b="0" i="0" u="none" strike="noStrike" kern="1200" dirty="0" smtClean="0">
                <a:solidFill>
                  <a:schemeClr val="tx1"/>
                </a:solidFill>
                <a:effectLst/>
                <a:latin typeface="+mn-lt"/>
                <a:ea typeface="+mn-ea"/>
                <a:cs typeface="+mn-cs"/>
                <a:hlinkClick r:id="rId13" tooltip="Инфракрасное излучение"/>
              </a:rPr>
              <a:t>инфракрасные</a:t>
            </a:r>
            <a:r>
              <a:rPr lang="ru-RU" sz="1200" b="0" i="0" kern="1200" dirty="0" smtClean="0">
                <a:solidFill>
                  <a:schemeClr val="tx1"/>
                </a:solidFill>
                <a:effectLst/>
                <a:latin typeface="+mn-lt"/>
                <a:ea typeface="+mn-ea"/>
                <a:cs typeface="+mn-cs"/>
              </a:rPr>
              <a:t> лучи и является одним </a:t>
            </a:r>
            <a:r>
              <a:rPr lang="ru-RU" sz="1200" b="0" i="0" kern="1200" dirty="0" err="1" smtClean="0">
                <a:solidFill>
                  <a:schemeClr val="tx1"/>
                </a:solidFill>
                <a:effectLst/>
                <a:latin typeface="+mn-lt"/>
                <a:ea typeface="+mn-ea"/>
                <a:cs typeface="+mn-cs"/>
              </a:rPr>
              <a:t>из</a:t>
            </a:r>
            <a:r>
              <a:rPr lang="ru-RU" sz="1200" b="0" i="0" u="none" strike="noStrike" kern="1200" dirty="0" err="1" smtClean="0">
                <a:solidFill>
                  <a:schemeClr val="tx1"/>
                </a:solidFill>
                <a:effectLst/>
                <a:latin typeface="+mn-lt"/>
                <a:ea typeface="+mn-ea"/>
                <a:cs typeface="+mn-cs"/>
                <a:hlinkClick r:id="rId14" tooltip="Парниковый газ"/>
              </a:rPr>
              <a:t>парниковых</a:t>
            </a:r>
            <a:r>
              <a:rPr lang="ru-RU" sz="1200" b="0" i="0" u="none" strike="noStrike" kern="1200" dirty="0" smtClean="0">
                <a:solidFill>
                  <a:schemeClr val="tx1"/>
                </a:solidFill>
                <a:effectLst/>
                <a:latin typeface="+mn-lt"/>
                <a:ea typeface="+mn-ea"/>
                <a:cs typeface="+mn-cs"/>
                <a:hlinkClick r:id="rId14" tooltip="Парниковый газ"/>
              </a:rPr>
              <a:t> газов</a:t>
            </a:r>
            <a:r>
              <a:rPr lang="ru-RU" sz="1200" b="0" i="0" kern="1200" dirty="0" smtClean="0">
                <a:solidFill>
                  <a:schemeClr val="tx1"/>
                </a:solidFill>
                <a:effectLst/>
                <a:latin typeface="+mn-lt"/>
                <a:ea typeface="+mn-ea"/>
                <a:cs typeface="+mn-cs"/>
              </a:rPr>
              <a:t>, вследствие чего принимает участие в процессе </a:t>
            </a:r>
            <a:r>
              <a:rPr lang="ru-RU" sz="1200" b="0" i="0" u="none" strike="noStrike" kern="1200" dirty="0" smtClean="0">
                <a:solidFill>
                  <a:schemeClr val="tx1"/>
                </a:solidFill>
                <a:effectLst/>
                <a:latin typeface="+mn-lt"/>
                <a:ea typeface="+mn-ea"/>
                <a:cs typeface="+mn-cs"/>
                <a:hlinkClick r:id="rId15" tooltip="Глобальное потепление"/>
              </a:rPr>
              <a:t>глобального потепления</a:t>
            </a:r>
            <a:r>
              <a:rPr lang="ru-RU" sz="1200" b="0" i="0" kern="1200" dirty="0" smtClean="0">
                <a:solidFill>
                  <a:schemeClr val="tx1"/>
                </a:solidFill>
                <a:effectLst/>
                <a:latin typeface="+mn-lt"/>
                <a:ea typeface="+mn-ea"/>
                <a:cs typeface="+mn-cs"/>
              </a:rPr>
              <a:t>. Постоянный рост уровня содержания этого газа в атмосфере наблюдается с начала индустриальной эпохи.</a:t>
            </a:r>
          </a:p>
          <a:p>
            <a:endParaRPr lang="ru-RU" dirty="0"/>
          </a:p>
        </p:txBody>
      </p:sp>
      <p:sp>
        <p:nvSpPr>
          <p:cNvPr id="4" name="Номер слайда 3"/>
          <p:cNvSpPr>
            <a:spLocks noGrp="1"/>
          </p:cNvSpPr>
          <p:nvPr>
            <p:ph type="sldNum" sz="quarter" idx="10"/>
          </p:nvPr>
        </p:nvSpPr>
        <p:spPr/>
        <p:txBody>
          <a:bodyPr/>
          <a:lstStyle/>
          <a:p>
            <a:fld id="{B4130779-A34F-4021-8736-C07F799F3DA2}" type="slidenum">
              <a:rPr lang="ru-RU" smtClean="0"/>
              <a:t>3</a:t>
            </a:fld>
            <a:endParaRPr lang="ru-RU"/>
          </a:p>
        </p:txBody>
      </p:sp>
    </p:spTree>
    <p:extLst>
      <p:ext uri="{BB962C8B-B14F-4D97-AF65-F5344CB8AC3E}">
        <p14:creationId xmlns:p14="http://schemas.microsoft.com/office/powerpoint/2010/main" val="188604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Ежегодные колебания концентрации атмосферной углекислоты на планете определяются, главным образом, растительностью средних (40—70°) широт Северного полушария.</a:t>
            </a:r>
          </a:p>
          <a:p>
            <a:r>
              <a:rPr lang="ru-RU" sz="1200" b="0" i="0" u="none" strike="noStrike" kern="1200" dirty="0" smtClean="0">
                <a:solidFill>
                  <a:schemeClr val="tx1"/>
                </a:solidFill>
                <a:effectLst/>
                <a:latin typeface="+mn-lt"/>
                <a:ea typeface="+mn-ea"/>
                <a:cs typeface="+mn-cs"/>
                <a:hlinkClick r:id="rId3" tooltip="Вегетация"/>
              </a:rPr>
              <a:t>Вегетация</a:t>
            </a:r>
            <a:r>
              <a:rPr lang="ru-RU" sz="1200" b="0" i="0" kern="1200" dirty="0" smtClean="0">
                <a:solidFill>
                  <a:schemeClr val="tx1"/>
                </a:solidFill>
                <a:effectLst/>
                <a:latin typeface="+mn-lt"/>
                <a:ea typeface="+mn-ea"/>
                <a:cs typeface="+mn-cs"/>
              </a:rPr>
              <a:t> в </a:t>
            </a:r>
            <a:r>
              <a:rPr lang="ru-RU" sz="1200" b="0" i="0" u="none" strike="noStrike" kern="1200" dirty="0" smtClean="0">
                <a:solidFill>
                  <a:schemeClr val="tx1"/>
                </a:solidFill>
                <a:effectLst/>
                <a:latin typeface="+mn-lt"/>
                <a:ea typeface="+mn-ea"/>
                <a:cs typeface="+mn-cs"/>
                <a:hlinkClick r:id="rId4" tooltip="Тропики"/>
              </a:rPr>
              <a:t>тропиках</a:t>
            </a:r>
            <a:r>
              <a:rPr lang="ru-RU" sz="1200" b="0" i="0" kern="1200" dirty="0" smtClean="0">
                <a:solidFill>
                  <a:schemeClr val="tx1"/>
                </a:solidFill>
                <a:effectLst/>
                <a:latin typeface="+mn-lt"/>
                <a:ea typeface="+mn-ea"/>
                <a:cs typeface="+mn-cs"/>
              </a:rPr>
              <a:t> практически не зависит от </a:t>
            </a:r>
            <a:r>
              <a:rPr lang="ru-RU" sz="1200" b="0" i="0" u="none" strike="noStrike" kern="1200" dirty="0" smtClean="0">
                <a:solidFill>
                  <a:schemeClr val="tx1"/>
                </a:solidFill>
                <a:effectLst/>
                <a:latin typeface="+mn-lt"/>
                <a:ea typeface="+mn-ea"/>
                <a:cs typeface="+mn-cs"/>
                <a:hlinkClick r:id="rId5" tooltip="Времена года"/>
              </a:rPr>
              <a:t>сезона</a:t>
            </a:r>
            <a:r>
              <a:rPr lang="ru-RU" sz="1200" b="0" i="0" kern="1200" dirty="0" smtClean="0">
                <a:solidFill>
                  <a:schemeClr val="tx1"/>
                </a:solidFill>
                <a:effectLst/>
                <a:latin typeface="+mn-lt"/>
                <a:ea typeface="+mn-ea"/>
                <a:cs typeface="+mn-cs"/>
              </a:rPr>
              <a:t>, сухой пояс </a:t>
            </a:r>
            <a:r>
              <a:rPr lang="ru-RU" sz="1200" b="0" i="0" u="none" strike="noStrike" kern="1200" dirty="0" smtClean="0">
                <a:solidFill>
                  <a:schemeClr val="tx1"/>
                </a:solidFill>
                <a:effectLst/>
                <a:latin typeface="+mn-lt"/>
                <a:ea typeface="+mn-ea"/>
                <a:cs typeface="+mn-cs"/>
                <a:hlinkClick r:id="rId6" tooltip="Пустыни"/>
              </a:rPr>
              <a:t>пустынь</a:t>
            </a:r>
            <a:r>
              <a:rPr lang="ru-RU" sz="1200" b="0" i="0" kern="1200" dirty="0" smtClean="0">
                <a:solidFill>
                  <a:schemeClr val="tx1"/>
                </a:solidFill>
                <a:effectLst/>
                <a:latin typeface="+mn-lt"/>
                <a:ea typeface="+mn-ea"/>
                <a:cs typeface="+mn-cs"/>
              </a:rPr>
              <a:t> 20—30° (обоих полушарий) дает малый вклад в круговорот углекислоты, а полосы </a:t>
            </a:r>
            <a:r>
              <a:rPr lang="ru-RU" sz="1200" b="0" i="0" u="none" strike="noStrike" kern="1200" dirty="0" smtClean="0">
                <a:solidFill>
                  <a:schemeClr val="tx1"/>
                </a:solidFill>
                <a:effectLst/>
                <a:latin typeface="+mn-lt"/>
                <a:ea typeface="+mn-ea"/>
                <a:cs typeface="+mn-cs"/>
                <a:hlinkClick r:id="rId7" tooltip="Суша"/>
              </a:rPr>
              <a:t>суши</a:t>
            </a:r>
            <a:r>
              <a:rPr lang="ru-RU" sz="1200" b="0" i="0" kern="1200" dirty="0" smtClean="0">
                <a:solidFill>
                  <a:schemeClr val="tx1"/>
                </a:solidFill>
                <a:effectLst/>
                <a:latin typeface="+mn-lt"/>
                <a:ea typeface="+mn-ea"/>
                <a:cs typeface="+mn-cs"/>
              </a:rPr>
              <a:t>, наиболее покрытые растительностью, расположены на Земле асимметрично (в </a:t>
            </a:r>
            <a:r>
              <a:rPr lang="ru-RU" sz="1200" b="0" i="0" u="none" strike="noStrike" kern="1200" dirty="0" smtClean="0">
                <a:solidFill>
                  <a:schemeClr val="tx1"/>
                </a:solidFill>
                <a:effectLst/>
                <a:latin typeface="+mn-lt"/>
                <a:ea typeface="+mn-ea"/>
                <a:cs typeface="+mn-cs"/>
                <a:hlinkClick r:id="rId8" tooltip="Южное полушарие"/>
              </a:rPr>
              <a:t>Южном полушарии</a:t>
            </a:r>
            <a:r>
              <a:rPr lang="ru-RU" sz="1200" b="0" i="0" kern="1200" dirty="0" smtClean="0">
                <a:solidFill>
                  <a:schemeClr val="tx1"/>
                </a:solidFill>
                <a:effectLst/>
                <a:latin typeface="+mn-lt"/>
                <a:ea typeface="+mn-ea"/>
                <a:cs typeface="+mn-cs"/>
              </a:rPr>
              <a:t> в средних широтах находится </a:t>
            </a:r>
            <a:r>
              <a:rPr lang="ru-RU" sz="1200" b="0" i="0" u="none" strike="noStrike" kern="1200" dirty="0" smtClean="0">
                <a:solidFill>
                  <a:schemeClr val="tx1"/>
                </a:solidFill>
                <a:effectLst/>
                <a:latin typeface="+mn-lt"/>
                <a:ea typeface="+mn-ea"/>
                <a:cs typeface="+mn-cs"/>
                <a:hlinkClick r:id="rId9" tooltip="Океан"/>
              </a:rPr>
              <a:t>океан</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Поэтому с </a:t>
            </a:r>
            <a:r>
              <a:rPr lang="ru-RU" sz="1200" b="0" i="0" u="none" strike="noStrike" kern="1200" dirty="0" smtClean="0">
                <a:solidFill>
                  <a:schemeClr val="tx1"/>
                </a:solidFill>
                <a:effectLst/>
                <a:latin typeface="+mn-lt"/>
                <a:ea typeface="+mn-ea"/>
                <a:cs typeface="+mn-cs"/>
                <a:hlinkClick r:id="rId10" tooltip="Март"/>
              </a:rPr>
              <a:t>марта</a:t>
            </a:r>
            <a:r>
              <a:rPr lang="ru-RU" sz="1200" b="0" i="0" kern="1200" dirty="0" smtClean="0">
                <a:solidFill>
                  <a:schemeClr val="tx1"/>
                </a:solidFill>
                <a:effectLst/>
                <a:latin typeface="+mn-lt"/>
                <a:ea typeface="+mn-ea"/>
                <a:cs typeface="+mn-cs"/>
              </a:rPr>
              <a:t> по </a:t>
            </a:r>
            <a:r>
              <a:rPr lang="ru-RU" sz="1200" b="0" i="0" u="none" strike="noStrike" kern="1200" dirty="0" smtClean="0">
                <a:solidFill>
                  <a:schemeClr val="tx1"/>
                </a:solidFill>
                <a:effectLst/>
                <a:latin typeface="+mn-lt"/>
                <a:ea typeface="+mn-ea"/>
                <a:cs typeface="+mn-cs"/>
                <a:hlinkClick r:id="rId11" tooltip="Сентябрь"/>
              </a:rPr>
              <a:t>сентябрь</a:t>
            </a:r>
            <a:r>
              <a:rPr lang="ru-RU" sz="1200" b="0" i="0" kern="1200" dirty="0" smtClean="0">
                <a:solidFill>
                  <a:schemeClr val="tx1"/>
                </a:solidFill>
                <a:effectLst/>
                <a:latin typeface="+mn-lt"/>
                <a:ea typeface="+mn-ea"/>
                <a:cs typeface="+mn-cs"/>
              </a:rPr>
              <a:t> вследствие </a:t>
            </a:r>
            <a:r>
              <a:rPr lang="ru-RU" sz="1200" b="0" i="0" u="none" strike="noStrike" kern="1200" dirty="0" smtClean="0">
                <a:solidFill>
                  <a:schemeClr val="tx1"/>
                </a:solidFill>
                <a:effectLst/>
                <a:latin typeface="+mn-lt"/>
                <a:ea typeface="+mn-ea"/>
                <a:cs typeface="+mn-cs"/>
                <a:hlinkClick r:id="rId12" tooltip="Фотосинтез"/>
              </a:rPr>
              <a:t>фотосинтеза</a:t>
            </a:r>
            <a:r>
              <a:rPr lang="ru-RU" sz="1200" b="0" i="0" kern="1200" dirty="0" smtClean="0">
                <a:solidFill>
                  <a:schemeClr val="tx1"/>
                </a:solidFill>
                <a:effectLst/>
                <a:latin typeface="+mn-lt"/>
                <a:ea typeface="+mn-ea"/>
                <a:cs typeface="+mn-cs"/>
              </a:rPr>
              <a:t> содержание СО</a:t>
            </a:r>
            <a:r>
              <a:rPr lang="ru-RU" sz="1200" b="0" i="0" kern="1200" baseline="-25000" dirty="0" smtClean="0">
                <a:solidFill>
                  <a:schemeClr val="tx1"/>
                </a:solidFill>
                <a:effectLst/>
                <a:latin typeface="+mn-lt"/>
                <a:ea typeface="+mn-ea"/>
                <a:cs typeface="+mn-cs"/>
              </a:rPr>
              <a:t>2</a:t>
            </a:r>
            <a:r>
              <a:rPr lang="ru-RU" sz="1200" b="0" i="0" kern="1200" dirty="0" smtClean="0">
                <a:solidFill>
                  <a:schemeClr val="tx1"/>
                </a:solidFill>
                <a:effectLst/>
                <a:latin typeface="+mn-lt"/>
                <a:ea typeface="+mn-ea"/>
                <a:cs typeface="+mn-cs"/>
              </a:rPr>
              <a:t> в атмосфере падает, а с </a:t>
            </a:r>
            <a:r>
              <a:rPr lang="ru-RU" sz="1200" b="0" i="0" u="none" strike="noStrike" kern="1200" dirty="0" smtClean="0">
                <a:solidFill>
                  <a:schemeClr val="tx1"/>
                </a:solidFill>
                <a:effectLst/>
                <a:latin typeface="+mn-lt"/>
                <a:ea typeface="+mn-ea"/>
                <a:cs typeface="+mn-cs"/>
                <a:hlinkClick r:id="rId13" tooltip="Октябрь"/>
              </a:rPr>
              <a:t>октября</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a:t>
            </a:r>
            <a:r>
              <a:rPr lang="ru-RU" sz="1200" b="0" i="0" u="none" strike="noStrike" kern="1200" dirty="0" err="1" smtClean="0">
                <a:solidFill>
                  <a:schemeClr val="tx1"/>
                </a:solidFill>
                <a:effectLst/>
                <a:latin typeface="+mn-lt"/>
                <a:ea typeface="+mn-ea"/>
                <a:cs typeface="+mn-cs"/>
                <a:hlinkClick r:id="rId14" tooltip="Февраль"/>
              </a:rPr>
              <a:t>февраль</a:t>
            </a:r>
            <a:r>
              <a:rPr lang="ru-RU" sz="1200" b="0" i="0" kern="1200" dirty="0" smtClean="0">
                <a:solidFill>
                  <a:schemeClr val="tx1"/>
                </a:solidFill>
                <a:effectLst/>
                <a:latin typeface="+mn-lt"/>
                <a:ea typeface="+mn-ea"/>
                <a:cs typeface="+mn-cs"/>
              </a:rPr>
              <a:t> — повышается. Вклад в зимний прирост дают как окисление древесины (гетеротрофное </a:t>
            </a:r>
            <a:r>
              <a:rPr lang="ru-RU" sz="1200" b="0" i="0" u="none" strike="noStrike" kern="1200" dirty="0" smtClean="0">
                <a:solidFill>
                  <a:schemeClr val="tx1"/>
                </a:solidFill>
                <a:effectLst/>
                <a:latin typeface="+mn-lt"/>
                <a:ea typeface="+mn-ea"/>
                <a:cs typeface="+mn-cs"/>
                <a:hlinkClick r:id="rId15" tooltip="Дыхание"/>
              </a:rPr>
              <a:t>дыхание </a:t>
            </a:r>
            <a:r>
              <a:rPr lang="ru-RU" sz="1200" b="0" i="0" u="none" strike="noStrike" kern="1200" dirty="0" err="1" smtClean="0">
                <a:solidFill>
                  <a:schemeClr val="tx1"/>
                </a:solidFill>
                <a:effectLst/>
                <a:latin typeface="+mn-lt"/>
                <a:ea typeface="+mn-ea"/>
                <a:cs typeface="+mn-cs"/>
                <a:hlinkClick r:id="rId15" tooltip="Дыхание"/>
              </a:rPr>
              <a:t>растений</a:t>
            </a:r>
            <a:r>
              <a:rPr lang="ru-RU" sz="1200" b="0" i="0" kern="1200" dirty="0" err="1" smtClean="0">
                <a:solidFill>
                  <a:schemeClr val="tx1"/>
                </a:solidFill>
                <a:effectLst/>
                <a:latin typeface="+mn-lt"/>
                <a:ea typeface="+mn-ea"/>
                <a:cs typeface="+mn-cs"/>
              </a:rPr>
              <a:t>,</a:t>
            </a:r>
            <a:r>
              <a:rPr lang="ru-RU" sz="1200" b="0" i="0" u="none" strike="noStrike" kern="1200" dirty="0" err="1" smtClean="0">
                <a:solidFill>
                  <a:schemeClr val="tx1"/>
                </a:solidFill>
                <a:effectLst/>
                <a:latin typeface="+mn-lt"/>
                <a:ea typeface="+mn-ea"/>
                <a:cs typeface="+mn-cs"/>
                <a:hlinkClick r:id="rId16" tooltip="Гниение"/>
              </a:rPr>
              <a:t>гниение</a:t>
            </a:r>
            <a:r>
              <a:rPr lang="ru-RU" sz="1200" b="0" i="0" kern="1200" dirty="0" smtClean="0">
                <a:solidFill>
                  <a:schemeClr val="tx1"/>
                </a:solidFill>
                <a:effectLst/>
                <a:latin typeface="+mn-lt"/>
                <a:ea typeface="+mn-ea"/>
                <a:cs typeface="+mn-cs"/>
              </a:rPr>
              <a:t>, разложение </a:t>
            </a:r>
            <a:r>
              <a:rPr lang="ru-RU" sz="1200" b="0" i="0" u="none" strike="noStrike" kern="1200" dirty="0" smtClean="0">
                <a:solidFill>
                  <a:schemeClr val="tx1"/>
                </a:solidFill>
                <a:effectLst/>
                <a:latin typeface="+mn-lt"/>
                <a:ea typeface="+mn-ea"/>
                <a:cs typeface="+mn-cs"/>
                <a:hlinkClick r:id="rId17" tooltip="Гумус"/>
              </a:rPr>
              <a:t>гумуса</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8" tooltip="Лесные пожары"/>
              </a:rPr>
              <a:t>лесные пожары</a:t>
            </a:r>
            <a:r>
              <a:rPr lang="ru-RU" sz="1200" b="0" i="0" kern="1200" dirty="0" smtClean="0">
                <a:solidFill>
                  <a:schemeClr val="tx1"/>
                </a:solidFill>
                <a:effectLst/>
                <a:latin typeface="+mn-lt"/>
                <a:ea typeface="+mn-ea"/>
                <a:cs typeface="+mn-cs"/>
              </a:rPr>
              <a:t>), так и сжигание </a:t>
            </a:r>
            <a:r>
              <a:rPr lang="ru-RU" sz="1200" b="0" i="0" u="none" strike="noStrike" kern="1200" dirty="0" smtClean="0">
                <a:solidFill>
                  <a:schemeClr val="tx1"/>
                </a:solidFill>
                <a:effectLst/>
                <a:latin typeface="+mn-lt"/>
                <a:ea typeface="+mn-ea"/>
                <a:cs typeface="+mn-cs"/>
                <a:hlinkClick r:id="rId19" tooltip="Ископаемое топливо"/>
              </a:rPr>
              <a:t>ископаемых топлив</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0" tooltip="Ископаемый уголь"/>
              </a:rPr>
              <a:t>угля</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1" tooltip="Нефть"/>
              </a:rPr>
              <a:t>нефти</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2" tooltip="Газ"/>
              </a:rPr>
              <a:t>газа</a:t>
            </a:r>
            <a:r>
              <a:rPr lang="ru-RU" sz="1200" b="0" i="0" kern="1200" dirty="0" smtClean="0">
                <a:solidFill>
                  <a:schemeClr val="tx1"/>
                </a:solidFill>
                <a:effectLst/>
                <a:latin typeface="+mn-lt"/>
                <a:ea typeface="+mn-ea"/>
                <a:cs typeface="+mn-cs"/>
              </a:rPr>
              <a:t>), заметно увеличивающееся в зимний сезон</a:t>
            </a:r>
            <a:r>
              <a:rPr lang="ru-RU" sz="1200" b="0" i="0" u="none" strike="noStrike" kern="1200" baseline="30000" dirty="0" smtClean="0">
                <a:solidFill>
                  <a:schemeClr val="tx1"/>
                </a:solidFill>
                <a:effectLst/>
                <a:latin typeface="+mn-lt"/>
                <a:ea typeface="+mn-ea"/>
                <a:cs typeface="+mn-cs"/>
                <a:hlinkClick r:id="rId23"/>
              </a:rPr>
              <a:t>[11]</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Большое количество углекислоты растворено в океане.</a:t>
            </a:r>
          </a:p>
          <a:p>
            <a:r>
              <a:rPr lang="ru-RU" sz="1200" b="0" i="0" kern="1200" dirty="0" smtClean="0">
                <a:solidFill>
                  <a:schemeClr val="tx1"/>
                </a:solidFill>
                <a:effectLst/>
                <a:latin typeface="+mn-lt"/>
                <a:ea typeface="+mn-ea"/>
                <a:cs typeface="+mn-cs"/>
              </a:rPr>
              <a:t>Углекислый газ составляет значительную часть атмосфер некоторых планет </a:t>
            </a:r>
            <a:r>
              <a:rPr lang="ru-RU" sz="1200" b="0" i="0" u="none" strike="noStrike" kern="1200" dirty="0" smtClean="0">
                <a:solidFill>
                  <a:schemeClr val="tx1"/>
                </a:solidFill>
                <a:effectLst/>
                <a:latin typeface="+mn-lt"/>
                <a:ea typeface="+mn-ea"/>
                <a:cs typeface="+mn-cs"/>
                <a:hlinkClick r:id="rId24" tooltip="Солнечная система"/>
              </a:rPr>
              <a:t>Солнечной системы</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5" tooltip="Венера"/>
              </a:rPr>
              <a:t>Венеры</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6" tooltip="Марс"/>
              </a:rPr>
              <a:t>Марса</a:t>
            </a:r>
            <a:r>
              <a:rPr lang="ru-RU" sz="1200" b="0" i="0" kern="1200" dirty="0" smtClean="0">
                <a:solidFill>
                  <a:schemeClr val="tx1"/>
                </a:solidFill>
                <a:effectLst/>
                <a:latin typeface="+mn-lt"/>
                <a:ea typeface="+mn-ea"/>
                <a:cs typeface="+mn-cs"/>
              </a:rPr>
              <a:t>.</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4130779-A34F-4021-8736-C07F799F3DA2}" type="slidenum">
              <a:rPr lang="ru-RU" smtClean="0"/>
              <a:t>5</a:t>
            </a:fld>
            <a:endParaRPr lang="ru-RU"/>
          </a:p>
        </p:txBody>
      </p:sp>
    </p:spTree>
    <p:extLst>
      <p:ext uri="{BB962C8B-B14F-4D97-AF65-F5344CB8AC3E}">
        <p14:creationId xmlns:p14="http://schemas.microsoft.com/office/powerpoint/2010/main" val="328909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err="1" smtClean="0">
                <a:solidFill>
                  <a:schemeClr val="tx1"/>
                </a:solidFill>
                <a:effectLst/>
                <a:latin typeface="+mn-lt"/>
                <a:ea typeface="+mn-ea"/>
                <a:cs typeface="+mn-cs"/>
              </a:rPr>
              <a:t>ледующие</a:t>
            </a:r>
            <a:r>
              <a:rPr lang="ru-RU" sz="1200" b="0" i="0" kern="1200" dirty="0" smtClean="0">
                <a:solidFill>
                  <a:schemeClr val="tx1"/>
                </a:solidFill>
                <a:effectLst/>
                <a:latin typeface="+mn-lt"/>
                <a:ea typeface="+mn-ea"/>
                <a:cs typeface="+mn-cs"/>
              </a:rPr>
              <a:t> загрязнители воздуха: Формальдегид; Асбест; Радон; Табачный дым; Продукты горения; Химикаты используемые в быту; Пестициды; Микроорганизмы, аллергены, плесень Формальдегид </a:t>
            </a:r>
            <a:r>
              <a:rPr lang="ru-RU" sz="1200" b="0" i="0" kern="1200" dirty="0" err="1" smtClean="0">
                <a:solidFill>
                  <a:schemeClr val="tx1"/>
                </a:solidFill>
                <a:effectLst/>
                <a:latin typeface="+mn-lt"/>
                <a:ea typeface="+mn-ea"/>
                <a:cs typeface="+mn-cs"/>
              </a:rPr>
              <a:t>Формальдегид</a:t>
            </a:r>
            <a:r>
              <a:rPr lang="ru-RU" sz="1200" b="0" i="0" kern="1200" dirty="0" smtClean="0">
                <a:solidFill>
                  <a:schemeClr val="tx1"/>
                </a:solidFill>
                <a:effectLst/>
                <a:latin typeface="+mn-lt"/>
                <a:ea typeface="+mn-ea"/>
                <a:cs typeface="+mn-cs"/>
              </a:rPr>
              <a:t> (HCHO) это бесцветный, легковоспламеняющийся газ с острым удушающим запахом. Это наиболее важный альдегид, производимый в коммерческих целей, и он используется при получении </a:t>
            </a:r>
            <a:r>
              <a:rPr lang="ru-RU" sz="1200" b="0" i="0" kern="1200" dirty="0" err="1" smtClean="0">
                <a:solidFill>
                  <a:schemeClr val="tx1"/>
                </a:solidFill>
                <a:effectLst/>
                <a:latin typeface="+mn-lt"/>
                <a:ea typeface="+mn-ea"/>
                <a:cs typeface="+mn-cs"/>
              </a:rPr>
              <a:t>уреоальдегидных</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фенолальдегидных</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клеёв</a:t>
            </a:r>
            <a:r>
              <a:rPr lang="ru-RU" sz="1200" b="0" i="0" kern="1200" dirty="0" smtClean="0">
                <a:solidFill>
                  <a:schemeClr val="tx1"/>
                </a:solidFill>
                <a:effectLst/>
                <a:latin typeface="+mn-lt"/>
                <a:ea typeface="+mn-ea"/>
                <a:cs typeface="+mn-cs"/>
              </a:rPr>
              <a:t>. Также он выделяется в процессе окисления органических материалов и входит в состав дыма. Влияние на здоровье. При воздействии на организм человека формальдегид оказывает тройной эффект: раздражающий, сенсибилизирующий и канцерогенный. Формальдегид обладает ярко выраженным раздражающим эффектом для слизистых оболочек глаз и дыхательного тракта. Общие симптомы связанные с действием формальдегида - это воспалённые глаза, нос и горло, головная боль и тошнота. Формальдегид может усиливать чувствительность организма, что, в свою очередь, может приводить как к появлению симптомов астмы, так и кожным реакциям. У некоторых людей под воздействием формальдегида развивались симптомы астмы. Эти симптомы включают отдышку и сдавление в груди. Так же известно о случаях крапивницы, как последствий вдыхания паров формальдегида. Формальдегид также обладает сенсибилизирующим эффектом. Этот эффект наблюдался у пациентов, которые находились на диализе, а также у тех, кто постоянно подвергался воздействию формальдегида в малых дозах. Формальдегид также характеризуется как вероятный канцероген, и был признан таковым Национальным Институтом Безопасности и Здоровья на Работе (в США). Администрация США по безопасности и здоровью на работе и Департамент по Труду и Промышленности штата Вашингтон утвердили нормы по которым уровень концентрация формальдегида при восьмичасовом воздействии не должна превышать 0,75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(миллионная доля), и 2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 лимит при краткосрочном воздействии до 15 минут. Национальным Институтом Безопасности и Здоровья на Работе рекомендует 0,016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при восьмичасовом постоянном воздействии и 0,1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лимит при 15 минутном воздействии. Американское агентство по инженерии в области обогрева, заморозки и кондиционирования рекомендует не превышать уровень 0,1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при продолжительном воздействии. Во многих странах стандарты по максимально допустимому уровню формальдегида в воздухе жилых помещений колеблются от 0,1 до 0,5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Запах формальдегида начинает ощущаться при значениях от 0,05 до 1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При концентрациях от 0,05 до 0,5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начинается явно ощущаться раздражение глаз. При концентрациях от 0,13 до 2,7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научные отчёты сообщают о слезоотделении, жжении и рези в глазах. Отчёты сообщаю о раздражении дыхательных путей даже при концентрации 0,1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но, как правило, это происходит при концентрациях от 1 до 11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Симптомы варьируются от сухости в горле, пощипывания в носу, до раздражения в горле. Однако раздражение дыхательных путей при концентрациях от 5 до 30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вызывает кашель, тяжесть в груди, одышку. Хроническое воздействие формальдегида в концентрациях от 0,5 до 8,9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вызывает изменения слизистых носоглотки, присутствуют жалобы на раздражение в горле, снижение чувствительности к запахам, сухость в горле. Формальдегид также способствует развитию астмы и является причиной острых её приступов. Высокие уровни концентрации (50-100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вызывают отёк лёгких и попадание в них жидкости, а также пневмонию. Воздействие формальдегида с уровнем концентрации более 100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может привести к летальному исходу. Источники. Основным источником формальдегида в жилых помещениях являются строительные материалы. Эти продукты могут содержать фенольные и мочевинные смолы в состав которых входит формальдегид. Также он используется при производстве бумаги, фото производстве и производстве одежды. Также формальдегид используется в завершающей стадии производства печатной продукции, его можно найти в клеях, которые задействованы при производстве мебели. Продукты, содержащие </a:t>
            </a:r>
            <a:r>
              <a:rPr lang="ru-RU" sz="1200" b="0" i="0" kern="1200" dirty="0" err="1" smtClean="0">
                <a:solidFill>
                  <a:schemeClr val="tx1"/>
                </a:solidFill>
                <a:effectLst/>
                <a:latin typeface="+mn-lt"/>
                <a:ea typeface="+mn-ea"/>
                <a:cs typeface="+mn-cs"/>
              </a:rPr>
              <a:t>уреаформальдегидные</a:t>
            </a:r>
            <a:r>
              <a:rPr lang="ru-RU" sz="1200" b="0" i="0" kern="1200" dirty="0" smtClean="0">
                <a:solidFill>
                  <a:schemeClr val="tx1"/>
                </a:solidFill>
                <a:effectLst/>
                <a:latin typeface="+mn-lt"/>
                <a:ea typeface="+mn-ea"/>
                <a:cs typeface="+mn-cs"/>
              </a:rPr>
              <a:t> смолы, являются наиболее распространённым его источником в жилых помещениях. Его использование разрешено в таких материалах как фанера, стеновые панели и теплоизоляционные материалы. </a:t>
            </a:r>
            <a:r>
              <a:rPr lang="ru-RU" sz="1200" b="0" i="0" kern="1200" dirty="0" err="1" smtClean="0">
                <a:solidFill>
                  <a:schemeClr val="tx1"/>
                </a:solidFill>
                <a:effectLst/>
                <a:latin typeface="+mn-lt"/>
                <a:ea typeface="+mn-ea"/>
                <a:cs typeface="+mn-cs"/>
              </a:rPr>
              <a:t>Уреаформальдегидные</a:t>
            </a:r>
            <a:r>
              <a:rPr lang="ru-RU" sz="1200" b="0" i="0" kern="1200" dirty="0" smtClean="0">
                <a:solidFill>
                  <a:schemeClr val="tx1"/>
                </a:solidFill>
                <a:effectLst/>
                <a:latin typeface="+mn-lt"/>
                <a:ea typeface="+mn-ea"/>
                <a:cs typeface="+mn-cs"/>
              </a:rPr>
              <a:t> смолы выделяют свободный формальдегид, наряду с выделением формальдегида в результате химической деградации. Деградация формальдегидных смол может происходить, когда эти материалы намокают в результате воздействия высокой влажности, или, если </a:t>
            </a:r>
            <a:r>
              <a:rPr lang="ru-RU" sz="1200" b="0" i="0" kern="1200" dirty="0" err="1" smtClean="0">
                <a:solidFill>
                  <a:schemeClr val="tx1"/>
                </a:solidFill>
                <a:effectLst/>
                <a:latin typeface="+mn-lt"/>
                <a:ea typeface="+mn-ea"/>
                <a:cs typeface="+mn-cs"/>
              </a:rPr>
              <a:t>формальдегидсодержащие</a:t>
            </a:r>
            <a:r>
              <a:rPr lang="ru-RU" sz="1200" b="0" i="0" kern="1200" dirty="0" smtClean="0">
                <a:solidFill>
                  <a:schemeClr val="tx1"/>
                </a:solidFill>
                <a:effectLst/>
                <a:latin typeface="+mn-lt"/>
                <a:ea typeface="+mn-ea"/>
                <a:cs typeface="+mn-cs"/>
              </a:rPr>
              <a:t> материалы пропитываются водой в результате утечки жидкости или при затоплении. </a:t>
            </a:r>
            <a:r>
              <a:rPr lang="ru-RU" sz="1200" b="0" i="0" kern="1200" dirty="0" err="1" smtClean="0">
                <a:solidFill>
                  <a:schemeClr val="tx1"/>
                </a:solidFill>
                <a:effectLst/>
                <a:latin typeface="+mn-lt"/>
                <a:ea typeface="+mn-ea"/>
                <a:cs typeface="+mn-cs"/>
              </a:rPr>
              <a:t>Высвобожение</a:t>
            </a:r>
            <a:r>
              <a:rPr lang="ru-RU" sz="1200" b="0" i="0" kern="1200" dirty="0" smtClean="0">
                <a:solidFill>
                  <a:schemeClr val="tx1"/>
                </a:solidFill>
                <a:effectLst/>
                <a:latin typeface="+mn-lt"/>
                <a:ea typeface="+mn-ea"/>
                <a:cs typeface="+mn-cs"/>
              </a:rPr>
              <a:t> формальдегида происходит, когда кислотный катализатор, входящий в формулу смол, </a:t>
            </a:r>
            <a:r>
              <a:rPr lang="ru-RU" sz="1200" b="0" i="0" kern="1200" dirty="0" err="1" smtClean="0">
                <a:solidFill>
                  <a:schemeClr val="tx1"/>
                </a:solidFill>
                <a:effectLst/>
                <a:latin typeface="+mn-lt"/>
                <a:ea typeface="+mn-ea"/>
                <a:cs typeface="+mn-cs"/>
              </a:rPr>
              <a:t>реактивируется</a:t>
            </a:r>
            <a:r>
              <a:rPr lang="ru-RU" sz="1200" b="0" i="0" kern="1200" dirty="0" smtClean="0">
                <a:solidFill>
                  <a:schemeClr val="tx1"/>
                </a:solidFill>
                <a:effectLst/>
                <a:latin typeface="+mn-lt"/>
                <a:ea typeface="+mn-ea"/>
                <a:cs typeface="+mn-cs"/>
              </a:rPr>
              <a:t>. Количество выделяющегося формальдегида также возрастает при повышении температуры воздуха и увеличении относительной влажности. Методы контроля. Предотвращение проблем, связанных с воздействием формальдегида, лучше всего достигается контролем за </a:t>
            </a:r>
            <a:r>
              <a:rPr lang="ru-RU" sz="1200" b="0" i="0" kern="1200" dirty="0" err="1" smtClean="0">
                <a:solidFill>
                  <a:schemeClr val="tx1"/>
                </a:solidFill>
                <a:effectLst/>
                <a:latin typeface="+mn-lt"/>
                <a:ea typeface="+mn-ea"/>
                <a:cs typeface="+mn-cs"/>
              </a:rPr>
              <a:t>формальдегидсодержащими</a:t>
            </a:r>
            <a:r>
              <a:rPr lang="ru-RU" sz="1200" b="0" i="0" kern="1200" dirty="0" smtClean="0">
                <a:solidFill>
                  <a:schemeClr val="tx1"/>
                </a:solidFill>
                <a:effectLst/>
                <a:latin typeface="+mn-lt"/>
                <a:ea typeface="+mn-ea"/>
                <a:cs typeface="+mn-cs"/>
              </a:rPr>
              <a:t> продуктами. Выбор материалов, вообще не содержащих формальдегид или содержащих в незначительных количествах, является для решения данной проблемы идеальным. Альтернативой выбору материалов является фильтрация, изоляция и дезинфекция. Фильтрация может обеспечиваться использованием определённых адсорбентов. Изоляция обеспечивается помещением вышеупомянутых </a:t>
            </a:r>
            <a:r>
              <a:rPr lang="ru-RU" sz="1200" b="0" i="0" kern="1200" dirty="0" err="1" smtClean="0">
                <a:solidFill>
                  <a:schemeClr val="tx1"/>
                </a:solidFill>
                <a:effectLst/>
                <a:latin typeface="+mn-lt"/>
                <a:ea typeface="+mn-ea"/>
                <a:cs typeface="+mn-cs"/>
              </a:rPr>
              <a:t>формальдегидсодержащих</a:t>
            </a:r>
            <a:r>
              <a:rPr lang="ru-RU" sz="1200" b="0" i="0" kern="1200" dirty="0" smtClean="0">
                <a:solidFill>
                  <a:schemeClr val="tx1"/>
                </a:solidFill>
                <a:effectLst/>
                <a:latin typeface="+mn-lt"/>
                <a:ea typeface="+mn-ea"/>
                <a:cs typeface="+mn-cs"/>
              </a:rPr>
              <a:t> материалов в двух или трёхслойные оболочки из нитро-</a:t>
            </a:r>
            <a:r>
              <a:rPr lang="ru-RU" sz="1200" b="0" i="0" kern="1200" dirty="0" err="1" smtClean="0">
                <a:solidFill>
                  <a:schemeClr val="tx1"/>
                </a:solidFill>
                <a:effectLst/>
                <a:latin typeface="+mn-lt"/>
                <a:ea typeface="+mn-ea"/>
                <a:cs typeface="+mn-cs"/>
              </a:rPr>
              <a:t>целюлозного</a:t>
            </a:r>
            <a:r>
              <a:rPr lang="ru-RU" sz="1200" b="0" i="0" kern="1200" dirty="0" smtClean="0">
                <a:solidFill>
                  <a:schemeClr val="tx1"/>
                </a:solidFill>
                <a:effectLst/>
                <a:latin typeface="+mn-lt"/>
                <a:ea typeface="+mn-ea"/>
                <a:cs typeface="+mn-cs"/>
              </a:rPr>
              <a:t> лака или полиуретана на водной основе. Трёхслойная оболочка из данных материалов может уменьшить количество испарений формальдегида на 90%. Профессиональная газовая обработка аммиаком также минимизирует испарения формальдегида. Измерение наличия формальдегида производится либо пассивным измерителем, или активным измерителем в реальном времени, или </a:t>
            </a:r>
            <a:r>
              <a:rPr lang="ru-RU" sz="1200" b="0" i="0" kern="1200" dirty="0" err="1" smtClean="0">
                <a:solidFill>
                  <a:schemeClr val="tx1"/>
                </a:solidFill>
                <a:effectLst/>
                <a:latin typeface="+mn-lt"/>
                <a:ea typeface="+mn-ea"/>
                <a:cs typeface="+mn-cs"/>
              </a:rPr>
              <a:t>цветометрическими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сорбентовыми</a:t>
            </a:r>
            <a:r>
              <a:rPr lang="ru-RU" sz="1200" b="0" i="0" kern="1200" dirty="0" smtClean="0">
                <a:solidFill>
                  <a:schemeClr val="tx1"/>
                </a:solidFill>
                <a:effectLst/>
                <a:latin typeface="+mn-lt"/>
                <a:ea typeface="+mn-ea"/>
                <a:cs typeface="+mn-cs"/>
              </a:rPr>
              <a:t> трубками. Эти приборы можно приобрести у производителей промышленной гигиенической продукции. Асбест. Асбест - группа волокнистых минералов, которые по химическому составу относятся к </a:t>
            </a:r>
            <a:r>
              <a:rPr lang="ru-RU" sz="1200" b="0" i="0" kern="1200" dirty="0" err="1" smtClean="0">
                <a:solidFill>
                  <a:schemeClr val="tx1"/>
                </a:solidFill>
                <a:effectLst/>
                <a:latin typeface="+mn-lt"/>
                <a:ea typeface="+mn-ea"/>
                <a:cs typeface="+mn-cs"/>
              </a:rPr>
              <a:t>гидросиликатам</a:t>
            </a:r>
            <a:r>
              <a:rPr lang="ru-RU" sz="1200" b="0" i="0" kern="1200" dirty="0" smtClean="0">
                <a:solidFill>
                  <a:schemeClr val="tx1"/>
                </a:solidFill>
                <a:effectLst/>
                <a:latin typeface="+mn-lt"/>
                <a:ea typeface="+mn-ea"/>
                <a:cs typeface="+mn-cs"/>
              </a:rPr>
              <a:t>. Различают три основных типа </a:t>
            </a:r>
            <a:r>
              <a:rPr lang="ru-RU" sz="1200" b="0" i="0" kern="1200" dirty="0" err="1" smtClean="0">
                <a:solidFill>
                  <a:schemeClr val="tx1"/>
                </a:solidFill>
                <a:effectLst/>
                <a:latin typeface="+mn-lt"/>
                <a:ea typeface="+mn-ea"/>
                <a:cs typeface="+mn-cs"/>
              </a:rPr>
              <a:t>типа</a:t>
            </a:r>
            <a:r>
              <a:rPr lang="ru-RU" sz="1200" b="0" i="0" kern="1200" dirty="0" smtClean="0">
                <a:solidFill>
                  <a:schemeClr val="tx1"/>
                </a:solidFill>
                <a:effectLst/>
                <a:latin typeface="+mn-lt"/>
                <a:ea typeface="+mn-ea"/>
                <a:cs typeface="+mn-cs"/>
              </a:rPr>
              <a:t> асбестов: это </a:t>
            </a:r>
            <a:r>
              <a:rPr lang="ru-RU" sz="1200" b="0" i="0" kern="1200" dirty="0" err="1" smtClean="0">
                <a:solidFill>
                  <a:schemeClr val="tx1"/>
                </a:solidFill>
                <a:effectLst/>
                <a:latin typeface="+mn-lt"/>
                <a:ea typeface="+mn-ea"/>
                <a:cs typeface="+mn-cs"/>
              </a:rPr>
              <a:t>кризолит</a:t>
            </a:r>
            <a:r>
              <a:rPr lang="ru-RU" sz="1200" b="0" i="0" kern="1200" dirty="0" smtClean="0">
                <a:solidFill>
                  <a:schemeClr val="tx1"/>
                </a:solidFill>
                <a:effectLst/>
                <a:latin typeface="+mn-lt"/>
                <a:ea typeface="+mn-ea"/>
                <a:cs typeface="+mn-cs"/>
              </a:rPr>
              <a:t> (белый), </a:t>
            </a:r>
            <a:r>
              <a:rPr lang="ru-RU" sz="1200" b="0" i="0" kern="1200" dirty="0" err="1" smtClean="0">
                <a:solidFill>
                  <a:schemeClr val="tx1"/>
                </a:solidFill>
                <a:effectLst/>
                <a:latin typeface="+mn-lt"/>
                <a:ea typeface="+mn-ea"/>
                <a:cs typeface="+mn-cs"/>
              </a:rPr>
              <a:t>кроцидолит</a:t>
            </a:r>
            <a:r>
              <a:rPr lang="ru-RU" sz="1200" b="0" i="0" kern="1200" dirty="0" smtClean="0">
                <a:solidFill>
                  <a:schemeClr val="tx1"/>
                </a:solidFill>
                <a:effectLst/>
                <a:latin typeface="+mn-lt"/>
                <a:ea typeface="+mn-ea"/>
                <a:cs typeface="+mn-cs"/>
              </a:rPr>
              <a:t> (синий) и </a:t>
            </a:r>
            <a:r>
              <a:rPr lang="ru-RU" sz="1200" b="0" i="0" kern="1200" dirty="0" err="1" smtClean="0">
                <a:solidFill>
                  <a:schemeClr val="tx1"/>
                </a:solidFill>
                <a:effectLst/>
                <a:latin typeface="+mn-lt"/>
                <a:ea typeface="+mn-ea"/>
                <a:cs typeface="+mn-cs"/>
              </a:rPr>
              <a:t>амозит</a:t>
            </a:r>
            <a:r>
              <a:rPr lang="ru-RU" sz="1200" b="0" i="0" kern="1200" dirty="0" smtClean="0">
                <a:solidFill>
                  <a:schemeClr val="tx1"/>
                </a:solidFill>
                <a:effectLst/>
                <a:latin typeface="+mn-lt"/>
                <a:ea typeface="+mn-ea"/>
                <a:cs typeface="+mn-cs"/>
              </a:rPr>
              <a:t> (коричневый). Такие характеристики асбестов как гибкость, прочность, негорючесть и долговечность определили их широкое использование. </a:t>
            </a:r>
            <a:r>
              <a:rPr lang="ru-RU" sz="1200" b="0" i="0" kern="1200" dirty="0" err="1" smtClean="0">
                <a:solidFill>
                  <a:schemeClr val="tx1"/>
                </a:solidFill>
                <a:effectLst/>
                <a:latin typeface="+mn-lt"/>
                <a:ea typeface="+mn-ea"/>
                <a:cs typeface="+mn-cs"/>
              </a:rPr>
              <a:t>Кризолит</a:t>
            </a:r>
            <a:r>
              <a:rPr lang="ru-RU" sz="1200" b="0" i="0" kern="1200" dirty="0" smtClean="0">
                <a:solidFill>
                  <a:schemeClr val="tx1"/>
                </a:solidFill>
                <a:effectLst/>
                <a:latin typeface="+mn-lt"/>
                <a:ea typeface="+mn-ea"/>
                <a:cs typeface="+mn-cs"/>
              </a:rPr>
              <a:t> составляет примерно 95% от всего используемого асбеста, и предполагается, что он является менее патогенным чем продукты из других видов асбеста. Источники. Материалы, содержащие асбест, могут присутствовать во многих продуктах бытового назначения, а также во многих местах как внутри так и снаружи жилых помещений. Из асбеста делают ткани защитных костюмов для пожарных, рукавицы для сталеваров, теплоизоляцию для труб, по которым подают пар и горячую воду, электроизоляционные материалы, асбоцементные плиты и трубы, фильтры для задержки радиоактивной пыли, оборудование химических лабораторий (шнуры, одеяла, подставки для нагревания, изоляцию калориметров и термостатов). Смесь асбестовой крошки с силикатным клеем, обработанная затем раствором хлорида кальция, образует прекрасную огнеупорную замазку. В присутствии полимерных связующих из асбестового волокна получают </a:t>
            </a:r>
            <a:r>
              <a:rPr lang="ru-RU" sz="1200" b="0" i="0" kern="1200" dirty="0" err="1" smtClean="0">
                <a:solidFill>
                  <a:schemeClr val="tx1"/>
                </a:solidFill>
                <a:effectLst/>
                <a:latin typeface="+mn-lt"/>
                <a:ea typeface="+mn-ea"/>
                <a:cs typeface="+mn-cs"/>
              </a:rPr>
              <a:t>асбоволокнит</a:t>
            </a:r>
            <a:r>
              <a:rPr lang="ru-RU" sz="1200" b="0" i="0" kern="1200" dirty="0" smtClean="0">
                <a:solidFill>
                  <a:schemeClr val="tx1"/>
                </a:solidFill>
                <a:effectLst/>
                <a:latin typeface="+mn-lt"/>
                <a:ea typeface="+mn-ea"/>
                <a:cs typeface="+mn-cs"/>
              </a:rPr>
              <a:t>, из бумаги – </a:t>
            </a:r>
            <a:r>
              <a:rPr lang="ru-RU" sz="1200" b="0" i="0" kern="1200" dirty="0" err="1" smtClean="0">
                <a:solidFill>
                  <a:schemeClr val="tx1"/>
                </a:solidFill>
                <a:effectLst/>
                <a:latin typeface="+mn-lt"/>
                <a:ea typeface="+mn-ea"/>
                <a:cs typeface="+mn-cs"/>
              </a:rPr>
              <a:t>асбогетинакс</a:t>
            </a:r>
            <a:r>
              <a:rPr lang="ru-RU" sz="1200" b="0" i="0" kern="1200" dirty="0" smtClean="0">
                <a:solidFill>
                  <a:schemeClr val="tx1"/>
                </a:solidFill>
                <a:effectLst/>
                <a:latin typeface="+mn-lt"/>
                <a:ea typeface="+mn-ea"/>
                <a:cs typeface="+mn-cs"/>
              </a:rPr>
              <a:t>, из тканей – асботекстолит. Доля асбеста в этих </a:t>
            </a:r>
            <a:r>
              <a:rPr lang="ru-RU" sz="1200" b="0" i="0" kern="1200" dirty="0" err="1" smtClean="0">
                <a:solidFill>
                  <a:schemeClr val="tx1"/>
                </a:solidFill>
                <a:effectLst/>
                <a:latin typeface="+mn-lt"/>
                <a:ea typeface="+mn-ea"/>
                <a:cs typeface="+mn-cs"/>
              </a:rPr>
              <a:t>асбопластиках</a:t>
            </a:r>
            <a:r>
              <a:rPr lang="ru-RU" sz="1200" b="0" i="0" kern="1200" dirty="0" smtClean="0">
                <a:solidFill>
                  <a:schemeClr val="tx1"/>
                </a:solidFill>
                <a:effectLst/>
                <a:latin typeface="+mn-lt"/>
                <a:ea typeface="+mn-ea"/>
                <a:cs typeface="+mn-cs"/>
              </a:rPr>
              <a:t> может составлять от 50 до 70%. Такие композиционные материалы применяют для изготовления коллекторов электрических машин, лопаток насосов, дисков сцепления и тормозных колодок, деталей химических аппаратов, теплозащитных покрытий ракет и космических аппаратов. Но основная доля добываемого асбеста (около 80%) потребляется в строительстве, например, для изготовления шифера – распространенного кровельного материалы. Многие видели асбоцементные трубы, которым не страшна коррозия; их используют и как водопроводные, и как канализационные. Большая потребность в асбесте привела к тому, что его добыча в течение 20 в. выросла почти в 200 раз и в настоящее время исчисляется миллионами тонн в год. Влияние на здоровье. Проведенные в разных странах эпидемиологические исследования с очевидностью показали, что вдыхание асбестовых волокон может вызвать ряд опасных заболеваний. Среди них – </a:t>
            </a:r>
            <a:r>
              <a:rPr lang="ru-RU" sz="1200" b="0" i="0" kern="1200" dirty="0" err="1" smtClean="0">
                <a:solidFill>
                  <a:schemeClr val="tx1"/>
                </a:solidFill>
                <a:effectLst/>
                <a:latin typeface="+mn-lt"/>
                <a:ea typeface="+mn-ea"/>
                <a:cs typeface="+mn-cs"/>
              </a:rPr>
              <a:t>асбестоз</a:t>
            </a:r>
            <a:r>
              <a:rPr lang="ru-RU" sz="1200" b="0" i="0" kern="1200" dirty="0" smtClean="0">
                <a:solidFill>
                  <a:schemeClr val="tx1"/>
                </a:solidFill>
                <a:effectLst/>
                <a:latin typeface="+mn-lt"/>
                <a:ea typeface="+mn-ea"/>
                <a:cs typeface="+mn-cs"/>
              </a:rPr>
              <a:t>, наиболее частая форма силикоза, которая встречается у рабочих, занятых изготовлением шифера, асбоцементных труб и других изделий с применением асбеста. Проявляется </a:t>
            </a:r>
            <a:r>
              <a:rPr lang="ru-RU" sz="1200" b="0" i="0" kern="1200" dirty="0" err="1" smtClean="0">
                <a:solidFill>
                  <a:schemeClr val="tx1"/>
                </a:solidFill>
                <a:effectLst/>
                <a:latin typeface="+mn-lt"/>
                <a:ea typeface="+mn-ea"/>
                <a:cs typeface="+mn-cs"/>
              </a:rPr>
              <a:t>асбестоз</a:t>
            </a:r>
            <a:r>
              <a:rPr lang="ru-RU" sz="1200" b="0" i="0" kern="1200" dirty="0" smtClean="0">
                <a:solidFill>
                  <a:schemeClr val="tx1"/>
                </a:solidFill>
                <a:effectLst/>
                <a:latin typeface="+mn-lt"/>
                <a:ea typeface="+mn-ea"/>
                <a:cs typeface="+mn-cs"/>
              </a:rPr>
              <a:t> через 5–10 лет регулярного воздействия асбестовой пыли в виде хронического бронхита, эмфиземы легких, пневмосклероза. Асбест может вызвать также рак легких и </a:t>
            </a:r>
            <a:r>
              <a:rPr lang="ru-RU" sz="1200" b="0" i="0" kern="1200" dirty="0" err="1" smtClean="0">
                <a:solidFill>
                  <a:schemeClr val="tx1"/>
                </a:solidFill>
                <a:effectLst/>
                <a:latin typeface="+mn-lt"/>
                <a:ea typeface="+mn-ea"/>
                <a:cs typeface="+mn-cs"/>
              </a:rPr>
              <a:t>мезотелиому</a:t>
            </a:r>
            <a:r>
              <a:rPr lang="ru-RU" sz="1200" b="0" i="0" kern="1200" dirty="0" smtClean="0">
                <a:solidFill>
                  <a:schemeClr val="tx1"/>
                </a:solidFill>
                <a:effectLst/>
                <a:latin typeface="+mn-lt"/>
                <a:ea typeface="+mn-ea"/>
                <a:cs typeface="+mn-cs"/>
              </a:rPr>
              <a:t> – злокачественное образование в плевре. При этом латентный (скрытый) период может достигать десятков лет. При этом канцерогенные свойства скорее всего связаны не с составом асбеста, а с формой его волокон и их высокой химической инертностью. Полученные данные указывают на то, что как для рабочих, так и для обычного населения число заболеваний </a:t>
            </a:r>
            <a:r>
              <a:rPr lang="ru-RU" sz="1200" b="0" i="0" kern="1200" dirty="0" err="1" smtClean="0">
                <a:solidFill>
                  <a:schemeClr val="tx1"/>
                </a:solidFill>
                <a:effectLst/>
                <a:latin typeface="+mn-lt"/>
                <a:ea typeface="+mn-ea"/>
                <a:cs typeface="+mn-cs"/>
              </a:rPr>
              <a:t>мезотелиомой</a:t>
            </a:r>
            <a:r>
              <a:rPr lang="ru-RU" sz="1200" b="0" i="0" kern="1200" dirty="0" smtClean="0">
                <a:solidFill>
                  <a:schemeClr val="tx1"/>
                </a:solidFill>
                <a:effectLst/>
                <a:latin typeface="+mn-lt"/>
                <a:ea typeface="+mn-ea"/>
                <a:cs typeface="+mn-cs"/>
              </a:rPr>
              <a:t> пропорционально концентрации волокон в воздухе и времени, прошедшему с момента первого воздействия. Важно отметить, что при равном воздействии асбеста риск для курящих примерно в 10 раз выше по сравнению с некурящими. Так, из миллиона человек заболеют в течение жизни раком легких, спровоцированным асбестом, двадцать курящих и только двое некурящих. В настоящее время невозможно предложить безопасный уровень концентрации асбеста в воздухе, поскольку неизвестно, существует ли пороговая концентрация его волокон, ниже которой асбест безопасен. Поэтому концентрацию асбеста рекомендуется поддерживать на как можно более низком уровне. В химической лаборатории при неаккуратной работе с асбестом его содержание в воздухе может оказаться довольно высоким. Так, вредные волокна могут просто выдуваться потоками воздуха из ящиков с асбестом через малейшие щели. А даже плотный компактный асбест со временем может крошиться и давать асбестовую пыль. Часто полагают, что асбеста следует опасаться только тем, кто непосредственно соприкасается с ним по роду своей профессиональной деятельности. Зачем же тогда подняли тревогу американские медики? Один из ведущих авторитетов по действию асбеста на организм </a:t>
            </a:r>
            <a:r>
              <a:rPr lang="ru-RU" sz="1200" b="0" i="0" kern="1200" dirty="0" err="1" smtClean="0">
                <a:solidFill>
                  <a:schemeClr val="tx1"/>
                </a:solidFill>
                <a:effectLst/>
                <a:latin typeface="+mn-lt"/>
                <a:ea typeface="+mn-ea"/>
                <a:cs typeface="+mn-cs"/>
              </a:rPr>
              <a:t>Ирвинг</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Селикофф</a:t>
            </a:r>
            <a:r>
              <a:rPr lang="ru-RU" sz="1200" b="0" i="0" kern="1200" dirty="0" smtClean="0">
                <a:solidFill>
                  <a:schemeClr val="tx1"/>
                </a:solidFill>
                <a:effectLst/>
                <a:latin typeface="+mn-lt"/>
                <a:ea typeface="+mn-ea"/>
                <a:cs typeface="+mn-cs"/>
              </a:rPr>
              <a:t> из Нью-Йоркского университета утверждает, что асбест, попав однажды в легкие, назад уже выделиться не может и остается в них навсегда. Вызванное им заболевание – </a:t>
            </a:r>
            <a:r>
              <a:rPr lang="ru-RU" sz="1200" b="0" i="0" kern="1200" dirty="0" err="1" smtClean="0">
                <a:solidFill>
                  <a:schemeClr val="tx1"/>
                </a:solidFill>
                <a:effectLst/>
                <a:latin typeface="+mn-lt"/>
                <a:ea typeface="+mn-ea"/>
                <a:cs typeface="+mn-cs"/>
              </a:rPr>
              <a:t>асбестоз</a:t>
            </a:r>
            <a:r>
              <a:rPr lang="ru-RU" sz="1200" b="0" i="0" kern="1200" dirty="0" smtClean="0">
                <a:solidFill>
                  <a:schemeClr val="tx1"/>
                </a:solidFill>
                <a:effectLst/>
                <a:latin typeface="+mn-lt"/>
                <a:ea typeface="+mn-ea"/>
                <a:cs typeface="+mn-cs"/>
              </a:rPr>
              <a:t> и неизлечимая злокачественная </a:t>
            </a:r>
            <a:r>
              <a:rPr lang="ru-RU" sz="1200" b="0" i="0" kern="1200" dirty="0" err="1" smtClean="0">
                <a:solidFill>
                  <a:schemeClr val="tx1"/>
                </a:solidFill>
                <a:effectLst/>
                <a:latin typeface="+mn-lt"/>
                <a:ea typeface="+mn-ea"/>
                <a:cs typeface="+mn-cs"/>
              </a:rPr>
              <a:t>мезотелиома</a:t>
            </a:r>
            <a:r>
              <a:rPr lang="ru-RU" sz="1200" b="0" i="0" kern="1200" dirty="0" smtClean="0">
                <a:solidFill>
                  <a:schemeClr val="tx1"/>
                </a:solidFill>
                <a:effectLst/>
                <a:latin typeface="+mn-lt"/>
                <a:ea typeface="+mn-ea"/>
                <a:cs typeface="+mn-cs"/>
              </a:rPr>
              <a:t> действительно обычно развиваются очень медленно – спустя 20–30 лет после попадания асбеста в легкие. Был, например, случай, когда женщина, умершая от опухоли в легких в возрасте 37 лет, подверглась действию асбеста в детстве: асбестовые волокна были в одежде ее отца. В западной печати периодически появляются статьи и корреспонденции, авторы которых настаивают на прекращении выпуска асбеста и изделий из него (их тысячи наименований, и практически везде асбест „связан" резиной, пластмассой, цементом или другими веществами и материалами). Химики, имевшие дело асбестом и делавшие из него, например, огнеупоры, знают, что это вещество, со временем начинает крошиться и становится рыхлым. Хранящиеся в шкафах и ящиках столов обрывки асбеста тоже «пылят», а легчайшие невидимые глазом асбестовые волоконца легко разносятся по помещению потоками воздуха. И кто знает, какова их концентрация в том воздухе, которым мы дышим. Методы контроля. Методы контроля за воздействием асбеста сводятся, в основном, либо вывоз продукта, содержащего асбест, либо модификации этого продукта. Небольшие поверхностные повреждения можно отремонтировать клейкой изолирующей лентой или другими продуктами, которые используют для герметизации. Вывоз должен производиться только в тех случаях, когда это необходимо. Хотя данная процедура, в принципе, может быть осуществлена самим хозяином помещения, но настоятельная рекомендация привлекать для этой цели хорошо обученных профессионалов. Эти рабочие должны быть хорошо осведомлены о правилах техники безопасности при вывозе асбеста, надёжных методах ликвидации, и оснащены необходимым защитным оборудованием. Информация о технике безопасности при вывозе асбеста, надёжных методах ликвидации, и о защитном оборудовании можно получить в местном отделе здравоохранения, органах санитарного надзора, местных отделениях МЧС. Радон. Радон является химически инертным природным радиоактивным газом, не имеющим запаха, цвета и вкуса. Он образуется из радия в цепи распада радия - элемента, присутствующего в различных количествах во всех каменных породах и почвах в мире. Радон легко выделяется из почвы в воздух и распадается на недолговечные продукты, называемые дочерними продуктами радона. Эти дочерние продукты, излучающие альфа-частицы с высокой ионизирующей способностью, могут иметь электрический заряд и присоединяться к аэрозолям, пылинкам и другим частицам, содержащимся в воздухе, которым мы дышим. В результате, дочерние продукты радона могут осаждаться в клетках дыхательных путей, где альфа-частицы могут повреждать ДНК и потенциально приводить к раку легких. Источники. Большинство людей подвергается значительному воздействию радона дома. Концентрация радона в доме зависит от количества распадающегося на радон радия, содержащегося в камнях и почве под домом, путей его проникновения в дом и уровня обмена между наружным воздухом и воздухом внутри помещений. Радон проникает в дома через такие отверстия, как трещины в бетоне в местах соединения пола и стен, щели в полах, небольшие поры в стенах из пустотелых блоков, а также через сточные и дренажные трубы. Поэтому, в подвалах, погребах и других помещениях, примыкающих к почве, уровень радона обычно выше. В специфических геологических формациях, встречающихся, например, во многих европейских странах, радон, выделяемый из подземных вод, легко проникает через каменные породы на поверхность земли и далее в здания. Концентрации. Радиоактивность радона измеряется в беккерелях (</a:t>
            </a:r>
            <a:r>
              <a:rPr lang="ru-RU" sz="1200" b="0" i="0" kern="1200" dirty="0" err="1" smtClean="0">
                <a:solidFill>
                  <a:schemeClr val="tx1"/>
                </a:solidFill>
                <a:effectLst/>
                <a:latin typeface="+mn-lt"/>
                <a:ea typeface="+mn-ea"/>
                <a:cs typeface="+mn-cs"/>
              </a:rPr>
              <a:t>Bq</a:t>
            </a:r>
            <a:r>
              <a:rPr lang="ru-RU" sz="1200" b="0" i="0" kern="1200" dirty="0" smtClean="0">
                <a:solidFill>
                  <a:schemeClr val="tx1"/>
                </a:solidFill>
                <a:effectLst/>
                <a:latin typeface="+mn-lt"/>
                <a:ea typeface="+mn-ea"/>
                <a:cs typeface="+mn-cs"/>
              </a:rPr>
              <a:t>). Один беккерель соответствует преобразованию (распаду) одного атомного ядра в секунду. Концентрация радона в воздухе подсчитывается как число преобразований в секунду в одном кубическом метре воздуха (</a:t>
            </a:r>
            <a:r>
              <a:rPr lang="ru-RU" sz="1200" b="0" i="0" kern="1200" dirty="0" err="1" smtClean="0">
                <a:solidFill>
                  <a:schemeClr val="tx1"/>
                </a:solidFill>
                <a:effectLst/>
                <a:latin typeface="+mn-lt"/>
                <a:ea typeface="+mn-ea"/>
                <a:cs typeface="+mn-cs"/>
              </a:rPr>
              <a:t>Bq</a:t>
            </a:r>
            <a:r>
              <a:rPr lang="ru-RU" sz="1200" b="0" i="0" kern="1200" dirty="0" smtClean="0">
                <a:solidFill>
                  <a:schemeClr val="tx1"/>
                </a:solidFill>
                <a:effectLst/>
                <a:latin typeface="+mn-lt"/>
                <a:ea typeface="+mn-ea"/>
                <a:cs typeface="+mn-cs"/>
              </a:rPr>
              <a:t>/m3). Средний уровень концентрации радона в наружном воздухе составляет от 5 до 15 </a:t>
            </a:r>
            <a:r>
              <a:rPr lang="ru-RU" sz="1200" b="0" i="0" kern="1200" dirty="0" err="1" smtClean="0">
                <a:solidFill>
                  <a:schemeClr val="tx1"/>
                </a:solidFill>
                <a:effectLst/>
                <a:latin typeface="+mn-lt"/>
                <a:ea typeface="+mn-ea"/>
                <a:cs typeface="+mn-cs"/>
              </a:rPr>
              <a:t>Bq</a:t>
            </a:r>
            <a:r>
              <a:rPr lang="ru-RU" sz="1200" b="0" i="0" kern="1200" dirty="0" smtClean="0">
                <a:solidFill>
                  <a:schemeClr val="tx1"/>
                </a:solidFill>
                <a:effectLst/>
                <a:latin typeface="+mn-lt"/>
                <a:ea typeface="+mn-ea"/>
                <a:cs typeface="+mn-cs"/>
              </a:rPr>
              <a:t>/m3, при этом наблюдаются как более низкие, так и более высокие уровни. В результате ряда исследований глобальный уровень концентрации радона внутри помещений был оценен в 39 </a:t>
            </a:r>
            <a:r>
              <a:rPr lang="ru-RU" sz="1200" b="0" i="0" kern="1200" dirty="0" err="1" smtClean="0">
                <a:solidFill>
                  <a:schemeClr val="tx1"/>
                </a:solidFill>
                <a:effectLst/>
                <a:latin typeface="+mn-lt"/>
                <a:ea typeface="+mn-ea"/>
                <a:cs typeface="+mn-cs"/>
              </a:rPr>
              <a:t>Bq</a:t>
            </a:r>
            <a:r>
              <a:rPr lang="ru-RU" sz="1200" b="0" i="0" kern="1200" dirty="0" smtClean="0">
                <a:solidFill>
                  <a:schemeClr val="tx1"/>
                </a:solidFill>
                <a:effectLst/>
                <a:latin typeface="+mn-lt"/>
                <a:ea typeface="+mn-ea"/>
                <a:cs typeface="+mn-cs"/>
              </a:rPr>
              <a:t>/m3, при значительных колебаниях в различных странах, зарегистрированных Научным комитетом ООН по действию атомной радиации (НКДАР). Очень высокие уровни концентрации радона (&gt;1000 </a:t>
            </a:r>
            <a:r>
              <a:rPr lang="ru-RU" sz="1200" b="0" i="0" kern="1200" dirty="0" err="1" smtClean="0">
                <a:solidFill>
                  <a:schemeClr val="tx1"/>
                </a:solidFill>
                <a:effectLst/>
                <a:latin typeface="+mn-lt"/>
                <a:ea typeface="+mn-ea"/>
                <a:cs typeface="+mn-cs"/>
              </a:rPr>
              <a:t>Bq</a:t>
            </a:r>
            <a:r>
              <a:rPr lang="ru-RU" sz="1200" b="0" i="0" kern="1200" dirty="0" smtClean="0">
                <a:solidFill>
                  <a:schemeClr val="tx1"/>
                </a:solidFill>
                <a:effectLst/>
                <a:latin typeface="+mn-lt"/>
                <a:ea typeface="+mn-ea"/>
                <a:cs typeface="+mn-cs"/>
              </a:rPr>
              <a:t>/m3) были обнаружены в странах, где дома строятся на почвах с высоким содержанием радия и/или высокой проницаемостью. Во многих странах мира имеются десятки тысяч домов, в которых концентрация радона превышает допустимый уровень. Единственный способ узнать концентрацию радона в вашей квартире/доме – это произвести соответствующее измерение. Влияние на здоровье. Основной опасностью для здоровья является повышенный риск развития рака легких в результате значительного воздействия радона. Об этом свидетельствуют многочисленные исследования, проведенные среди работников урановых рудников. На основе результатов этих исследований Международное агентство по изучению раковых заболеваний (IARC), орган ВОЗ, специализирующийся на изучении рака, и Национальная программа США по токсикологии классифицировали радон как человеческий канцероген. Ученые также проводили исследования для выяснения того, представляют ли уровни концентрации радона в домах и других местах серьезную опасность для здоровья людей. В настоящее время эти исследования завершены, и совокупный анализ основных исследований, проведенных в Европе, Северной Америке и Китае, подтвердил то, что радон, присутствующий внутри помещений, в значительной степени способствует развитию рака легких во всем мире. По последним оценкам, доля раковых заболеваний легких, вызванных радоном, составляет от 6 до 15 %. Такая амплитуда оценки риска соответствует всем обобщающим исследованиям. Методы контроля. Уровень концентрации радона в воздухе внутри помещений можно снизить несколькими способами - от заделывания щелей в полах и стенах до повышения интенсивности вентиляции зданий. Ниже перечислены пять основных способов снижения количества накапливаемого в доме радона: * Улучшение вентиляции дома и предотвращение проникновения радона из подвальных помещений в жилые комнаты; * Усиление вентиляции между этажами; * Установка системы для удаления радона в подвальных помещениях; * Герметизация полов и стен, а также * Установка вентиляционной системы с положительным давлением или приточной вентиляционной системы. Табачный дым. Табачный дым вносит основной вклад в загрязнение воздуха в квартирах и других помещениях. Более 4 000 химических элементов входят в состав табачного дыма. 40 из них либо известны, либо предположительно являются канцерогенными. Наиболее вредные из них это одноокись углерода, акролеин, цианид водорода, формальдегид, закись азота, никотин, кадмий и многочисленные канцерогенные полициклические ароматические углеводороды. Табачный дым из воздуха, который образуется непосредственно при горении табака содержит до 50 раз более высокую концентрацию канцерогенных веществ, чем идущий через фильтр или выдыхаемый дым из-за более низких температур горения. . Вклад табачного дыма, который образуется непосредственно при горении табака, в общую долю продуктов сгорания сигареты составляет 90%. Табачный дым также является основным источником вдыхаемой </a:t>
            </a:r>
            <a:r>
              <a:rPr lang="ru-RU" sz="1200" b="0" i="0" kern="1200" dirty="0" err="1" smtClean="0">
                <a:solidFill>
                  <a:schemeClr val="tx1"/>
                </a:solidFill>
                <a:effectLst/>
                <a:latin typeface="+mn-lt"/>
                <a:ea typeface="+mn-ea"/>
                <a:cs typeface="+mn-cs"/>
              </a:rPr>
              <a:t>микровзвеси</a:t>
            </a:r>
            <a:r>
              <a:rPr lang="ru-RU" sz="1200" b="0" i="0" kern="1200" dirty="0" smtClean="0">
                <a:solidFill>
                  <a:schemeClr val="tx1"/>
                </a:solidFill>
                <a:effectLst/>
                <a:latin typeface="+mn-lt"/>
                <a:ea typeface="+mn-ea"/>
                <a:cs typeface="+mn-cs"/>
              </a:rPr>
              <a:t>. Дым от горения дерева и продуктов из него, невентилируемые бензиновые установки, керосиновые нагреватели также вносят вклад в концентрацию вдыхаемой </a:t>
            </a:r>
            <a:r>
              <a:rPr lang="ru-RU" sz="1200" b="0" i="0" kern="1200" dirty="0" err="1" smtClean="0">
                <a:solidFill>
                  <a:schemeClr val="tx1"/>
                </a:solidFill>
                <a:effectLst/>
                <a:latin typeface="+mn-lt"/>
                <a:ea typeface="+mn-ea"/>
                <a:cs typeface="+mn-cs"/>
              </a:rPr>
              <a:t>микровзвеси</a:t>
            </a:r>
            <a:r>
              <a:rPr lang="ru-RU" sz="1200" b="0" i="0" kern="1200" dirty="0" smtClean="0">
                <a:solidFill>
                  <a:schemeClr val="tx1"/>
                </a:solidFill>
                <a:effectLst/>
                <a:latin typeface="+mn-lt"/>
                <a:ea typeface="+mn-ea"/>
                <a:cs typeface="+mn-cs"/>
              </a:rPr>
              <a:t> внутри помещений. Данные исследований показывают, что концентрация взвешенных частиц в общественных зданиях и частных квартирах, где разрешено курение, часто превышает даже 24-х часовую норму для воздуха в открытом помещении по стандартам Агентства по Охране Окружающей Среды. Влияние на здоровье. Влияние на здоровье табачного дыма из воздуха стало изучаться не очень давно. Острота воздействия при пассивном курении часто зависит от индивидуальных особенностей человека, который подвергается воздействию табачного дыма. Основные эффекты от воздействия табачного дыма могут включать: раздражение глаз, носа и горла; кашель; головную боль; тошнота; повышенное давление; учащённое сердцебиение; повышенный уровень карбоксигемоглобина. Некоторые категории людей особенно сильно страдают от табачного дыма при пассивном курении: больные астмой и другими заболеваниями дыхательных путей. Многие исследования показали негативное воздействие табачного дыма на детей курильщиков. Эти исследования выявили прямую связь с заболеваниями дыхательных путей и ухудшение функционирования лёгких. Младенцы и дети до двух лет наиболее чувствительны к воздействию табачного дыма. Риск синдрома внезапной смерти у младенцев, оказавшиеся в роли пассивных курильщиков, в три раза выше чем у тех, которые не являлись таковыми. У детей курящих родителей также наблюдаются и другие проблемы со здоровьем, включая рассеяние внимания и снижение трудоспособности, прогрессирующая инвалидность и проблемы с органами дыхания. Давно известно что курение увеличивает риск заболевания раком лёгких, гортани, губы, пищевода и других органов, а также заболеваний сердца. Также связь между пассивным курением и заболеваниями рака очевидна. Всё больше доказательств получают медики о связи между пассивным курением и раком лёгких и заболеваниями сердца. Исследования, проводившиеся среди некурящих жён, чьи мужья курят, показали, что риск инфаркта у них в три раза выше, чем у некурящих жён, чьи мужья не курят. Пассивное курение является наиболее вредоносным видом загрязнения воздуха в помещениях. Методы контроля. Только полное прекращение курения в помещениях является гарантией обеспечения свободного от табачного дыма воздуха. Другие методы контроля в основном сводятся к усиленной вентиляции, использованию воздухоочистителей, или ограничению курения. Воздухоочистители, такие как электростатические фильтры, только отчасти решают данную проблему, т.к. убирают только микрочастицы, но не как не влияют на газовую составляющую табачного дыма. Побочные продукты горения. Продукты горения легковоспламеняющихся веществ могут являться источником повышенных концентраций газов и микрочастиц. Наиболее вредными среди побочных продуктов горения являются угарный газ (СО), закись азота (</a:t>
            </a:r>
            <a:r>
              <a:rPr lang="ru-RU" sz="1200" b="0" i="0" kern="1200" dirty="0" err="1" smtClean="0">
                <a:solidFill>
                  <a:schemeClr val="tx1"/>
                </a:solidFill>
                <a:effectLst/>
                <a:latin typeface="+mn-lt"/>
                <a:ea typeface="+mn-ea"/>
                <a:cs typeface="+mn-cs"/>
              </a:rPr>
              <a:t>Nох</a:t>
            </a:r>
            <a:r>
              <a:rPr lang="ru-RU" sz="1200" b="0" i="0" kern="1200" dirty="0" smtClean="0">
                <a:solidFill>
                  <a:schemeClr val="tx1"/>
                </a:solidFill>
                <a:effectLst/>
                <a:latin typeface="+mn-lt"/>
                <a:ea typeface="+mn-ea"/>
                <a:cs typeface="+mn-cs"/>
              </a:rPr>
              <a:t>) и вдыхаемая </a:t>
            </a:r>
            <a:r>
              <a:rPr lang="ru-RU" sz="1200" b="0" i="0" kern="1200" dirty="0" err="1" smtClean="0">
                <a:solidFill>
                  <a:schemeClr val="tx1"/>
                </a:solidFill>
                <a:effectLst/>
                <a:latin typeface="+mn-lt"/>
                <a:ea typeface="+mn-ea"/>
                <a:cs typeface="+mn-cs"/>
              </a:rPr>
              <a:t>микровзвесь</a:t>
            </a:r>
            <a:r>
              <a:rPr lang="ru-RU" sz="1200" b="0" i="0" kern="1200" dirty="0" smtClean="0">
                <a:solidFill>
                  <a:schemeClr val="tx1"/>
                </a:solidFill>
                <a:effectLst/>
                <a:latin typeface="+mn-lt"/>
                <a:ea typeface="+mn-ea"/>
                <a:cs typeface="+mn-cs"/>
              </a:rPr>
              <a:t>. Другие побочные продукты могут включать диоксид серы, формальдегид, углекислый газ, цианид водорода и органические испарения. Наиболее распространённым источником побочных продуктов горения являются невентилируемые керосиновые нагреватели, газовые плиты, дровяные печи и табачный дым. Угарный газ. Угарный газ (СО) это газ без цвета и запаха, который вырабатывается как результат не полного сгорания. Угарный газ это яд, который связывает гемоглобин, молекулы которого отвечают в крови за перенос кислорода. Из-за того что способность угарного газа связываться с гемоглобином в 250 раз выше чем у кислорода, то высокие концентрации его в воздухе и длительное воздействие могут приводить к высоким концентрациям карбоксигемоглобина (</a:t>
            </a:r>
            <a:r>
              <a:rPr lang="ru-RU" sz="1200" b="0" i="0" kern="1200" dirty="0" err="1" smtClean="0">
                <a:solidFill>
                  <a:schemeClr val="tx1"/>
                </a:solidFill>
                <a:effectLst/>
                <a:latin typeface="+mn-lt"/>
                <a:ea typeface="+mn-ea"/>
                <a:cs typeface="+mn-cs"/>
              </a:rPr>
              <a:t>СОНb</a:t>
            </a:r>
            <a:r>
              <a:rPr lang="ru-RU" sz="1200" b="0" i="0" kern="1200" dirty="0" smtClean="0">
                <a:solidFill>
                  <a:schemeClr val="tx1"/>
                </a:solidFill>
                <a:effectLst/>
                <a:latin typeface="+mn-lt"/>
                <a:ea typeface="+mn-ea"/>
                <a:cs typeface="+mn-cs"/>
              </a:rPr>
              <a:t>) в крови. Карбоксигемоглобин это угарный газ связанный с гемоглобином. По мере того как уровень карбоксигемоглобина возрастает в крови всё меньше и меньше остаётся свободного гемоглобина для переноса кислорода. Эта недостаточная способность крови переносить кислород приводит к тому, что называется отравление угарным газом. Влияние на здоровье. Острые симптомы, возникающие при воздействии угарного газа, хорошо изучены. Относительно небольшое воздействие может вызывать головную боль, головокружение, снижение внимательности, снижение координации, слабость, дезориентация, летаргия, боли в груди ( у больных сердечно-сосудистыми заболеваниями), тошнота, расстройство зрения. Более сильное или пролонгированное воздействие может приводить к потере сознания и смерти. Тяжесть симптомов зависит от концентрации угарного газа, длительности воздействия, а также степени физической активности и состояния здоровья человека. Люди, которые подвергаются длительному воздействию угарного газа во время активной физической деятельности, достигают максимальных концентраций карбоксигемоглобина в крови. Даже небольшая концентрация угарного газа может представлять угрозу для здоровья людей, входящих в группу риска. Это люди с сердечными заболеваниями, страдающие серповидно-клеточной болезнью (анемия </a:t>
            </a:r>
            <a:r>
              <a:rPr lang="ru-RU" sz="1200" b="0" i="0" kern="1200" dirty="0" err="1" smtClean="0">
                <a:solidFill>
                  <a:schemeClr val="tx1"/>
                </a:solidFill>
                <a:effectLst/>
                <a:latin typeface="+mn-lt"/>
                <a:ea typeface="+mn-ea"/>
                <a:cs typeface="+mn-cs"/>
              </a:rPr>
              <a:t>Геррика</a:t>
            </a:r>
            <a:r>
              <a:rPr lang="ru-RU" sz="1200" b="0" i="0" kern="1200" dirty="0" smtClean="0">
                <a:solidFill>
                  <a:schemeClr val="tx1"/>
                </a:solidFill>
                <a:effectLst/>
                <a:latin typeface="+mn-lt"/>
                <a:ea typeface="+mn-ea"/>
                <a:cs typeface="+mn-cs"/>
              </a:rPr>
              <a:t>), анемией (малокровием). Возраст и общее состояние здоровья тоже влияют на чувствительность к угарному газу. Даже небольшие концентрации угарного газа могут помешать внутриутробному развитию плода. Стенокардия и пониженный приток кислорода к сердцу может привести к повышению уровня карбоксигемоглобина до 2,5 – 4,9 процентам у больных сердечно-сосудистыми заболеваниями. У здоровых людей рассеяние внимания, дезориентация, расстройство центральной нервной системы и спутанность сознания возникают при концентрациях карбоксигемоглобина между 4 и 6 процентами. Помните, что по мере усиления симптомов воздействия угарного газа, у вас может развиться спутанность сознания и вы будете не в состоянии принимать решения, которые могут спасти вам жизнь. Источники. Международные стандарты по качеству воздуха вне помещений регламентируют максимально допустимую концентрацию угарного газа не более 9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(миллионная доля) при восьмичасовом воздействии, или 35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при одночасовом воздействии. Эти стандарты разработаны с целью предотвращения негативных эффектов для лиц с сердечно-сосудистыми заболеваниями и для лиц занятых физическим трудом. Эти нормы могут превышаться в крупных мегаполисах из-за интенсивного автомобильного движения и во время погодных инверсий. Погодная инверсия происходит, когда стабильные холодные воздушные слои формируются поверх тёплого воздуха. Это «запирает» загрязнение под стабильным холодным слоем, что приводит к значительному увеличению концентрации загрязнений , включая угарный газ. Если по вышеперечисленным увеличивается концентрация загрязнений вне помещений, пропорционально этому увеличивается и уровень загрязнений внутри помещений. Если существует источник угарного газа внутри помещения, то уровень СО будет выше внутри помещения чем снаружи. Техника. Домашние дровяные печи, газовые печи, газовые нагреватели вода, газовые, керосиновые и масляные обогреватели могут также являться источником образования угарного газа. Обогревательный сезон это время, когда требуется обратить особое внимание на опасность образования угарного газа. Необходимо проверить работоспособность газовых и масляных нагревательных приборов, которыми не пользовались в тёплые летние месяцы. Обязательно произвести чистку и техническое обслуживание печей в соответствии с инструкциями производителей. Зима это также время, когда люди пользуются комнатными нагревателями. Очень важно при этом пользоваться керосином соответствующего сорта. Использование неправильно подобранного топлива приводит к увеличению образования угарного газа. Цвет пламени является характерным индикатором для определения качества сгорания топлива в соответствующих устройствах. Пламя должно гореть ярким голубым пламенем. Жёлтый цвет указывает на недостаточное сгорание, вероятно связанное с топливом или горелкой. В идеальном случае воздух, используемый для горения, не должен поступать из помещения. Более новые печи забирают воздух с улицы, и это уменьшает возможность появления обратной тяги. Устройства, которые для горения используют воздух, поступающий из помещения, облегчают возможность образования обратной тяги, которая образуется, когда дым из трубы, в состав которого входит и угарный газ, затягивается обратно через дымоход в жилое помещение. Это может происходить из-за сильного ветра, или в непроницаемых зданиях, когда вытяжные вентиляторы работают без адекватного пополнения воздуха. Обратная тяга может образовываться при блокированном дымоходе или отчасти блокированном дымоходе. Дымоходы необходимо регулярно инспектировать. Перебои в электропитании это время повышенного риска. Во время таких перебоев люди часто прибегают к использованию керосиновых домашних обогревателей, каминов, газовых плит, и даже мангалов для обогрева помещений. Не пользуйтесь мангалами и газовыми плитами для обогрева помещений. Если для обогрева воздуха используются невентилируемые комнатные обогреватели, работающие на топливе, необходимо слегка приоткрыть окна и обеспечить приток свежего воздуха в жилые помещения. Также газовые плита не должны использоваться при отсутствии вытяжки, такой как вытяжной вентилятор или вытяжной шкаф, которые выведены наружу. Горение. Табачный дым, включая пассивное курение, является значительным источником угарного газа в помещениях. У курильщиков наблюдается более высокий уровень карбоксигемоглобина чем у некурящих, также уровень карбоксигемоглобина увеличивается при пассивном курении. У курильщиков, как правило уровень карбоксигемоглобина в крови составляет 5-6%. У некурящих уровень карбоксигемоглобина составляет 0,5%, в то время как при пассивном курении у некурящих людей уровень карбоксигемоглобина поднимался до 3 – 4 %. Автомобили. Угарный газ , вырабатываемый оставленными в работающем состоянии автомобилями в гаражах, может накапливаться и попадать в жилые помещения. Путешествие в автоприцепах представляет особенно большой риск для детей. Университет штата Вашингтон сообщал о смертях и потерях сознания и других симптомах воздействия угарного газа на детей, которые путешествовали на крытых платформах грузовиков. Угарный газ скапливался в этой области из-за формы грузовика, которая создаёт турбулентность, которая, в свою очередь, может понижать давление на платформе грузовика, и затягивает выхлопные газы в крытую часть автоприцепа. Ни в коем случае нельзя путешествовать в крытых платформах грузовиков. Каждый год регистрируются случаи смертей, связанных с отравлением угарным газом. Большинство таких смертей связаны с проникновением выхлопных газов в кабины и автофургоны. Удостоверьтесь, что вентиляция достаточна. Является важным наличие у машин и грузовиков герметичной системы выхлопа. Меры безопасности. Чтобы предотвратить аккумулирование или уменьшить концентрацию угарного газа, необходимо обеспечить наличие вентиляции во время работы устройств, работающих за счёт сгорания горючего, не оставлять машины работающими в закрытых гаражах, поддерживать систему выхлопа в рабочем состоянии. Если у Вас в доме есть приборы, которые работают на сжигаемом топливе, Вам лучше обзавестись сигнализацией, реагирующей на угарный газ. Эти устройства очень похожи на сигнализацию, реагирующую на дым, и предупреждают жильцов о превышении безопасного уровня концентрации угарного газа. Также существуют контролирующие устройства, которые меняют цвет при обнаружении угарного газа. Эта технология не очень точна в измерении уровня угарного газа. Газовые компании проводят измерения в домах на предмет содержания угарного газа по просьбе клиентов, в случае подозрения на утечку газа, наличия запаха горения, или наличие симптомов, похожих на симптомы угарного газа. Если Вы считаете, что существует угроза высокой концентрации угарного газа, действуйте незамедлительно: покиньте помещение, позвоните в службу спасения, и не возвращайтесь в помещение до полной разрешении проблемы с угарным газом. Сильные симптомы отравления угарного газа требуют проведения медицинских реанимационных мероприятий. Оксиды Азота. Оксиды азота это очень токсичные газы с ярко выраженным раздражающим эффектом и едким запахом. Источники. Основным источником оксидов азота являются устройства, работающие на сжигании газа. Концентрации. Концентрации диоксида азота (NO2) внутри помещений варьируется в пределах от 0,03 до 0,5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с пиковыми показателями 0,7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замеры которых производились на кухнях и других комнатах во время использования традиционной газовой плиты и невентилируемых газовых приборов. Стандарт Агентства по Защите Окружающей Среды для воздуха внутри помещений составляет 0,05 </a:t>
            </a:r>
            <a:r>
              <a:rPr lang="ru-RU" sz="1200" b="0" i="0" kern="1200" dirty="0" err="1" smtClean="0">
                <a:solidFill>
                  <a:schemeClr val="tx1"/>
                </a:solidFill>
                <a:effectLst/>
                <a:latin typeface="+mn-lt"/>
                <a:ea typeface="+mn-ea"/>
                <a:cs typeface="+mn-cs"/>
              </a:rPr>
              <a:t>мд</a:t>
            </a:r>
            <a:r>
              <a:rPr lang="ru-RU" sz="1200" b="0" i="0" kern="1200" dirty="0" smtClean="0">
                <a:solidFill>
                  <a:schemeClr val="tx1"/>
                </a:solidFill>
                <a:effectLst/>
                <a:latin typeface="+mn-lt"/>
                <a:ea typeface="+mn-ea"/>
                <a:cs typeface="+mn-cs"/>
              </a:rPr>
              <a:t>. Как правило, концентрации внутри помещений не превышают этого стандарта, за исключением во время и сразу после использования невентилируемого газового оборудования. Влияние на здоровье. Вдыхание диоксида азота может вызывать эффекты похожие на воздействие угарного газа. Оксиды азота вступают в реакцию с гемоглобином крови, уменьшая способность крови переносить кислород и увеличивая напряжение сердечно-сосудистой системы. Оксиды азота тоже вызывать временное и пролонгированное повреждение дыхательных путей и тканей лёгких. Несколько исследований показали, что у детей, проживающих в квартирах с газовыми приборами, наблюдается повышенная восприимчивость к незначительным заболеваниям дыхательных путей и пониженное функционирование дыхательной системы. Вдыхаемые взвешенные </a:t>
            </a:r>
            <a:r>
              <a:rPr lang="ru-RU" sz="1200" b="0" i="0" kern="1200" dirty="0" err="1" smtClean="0">
                <a:solidFill>
                  <a:schemeClr val="tx1"/>
                </a:solidFill>
                <a:effectLst/>
                <a:latin typeface="+mn-lt"/>
                <a:ea typeface="+mn-ea"/>
                <a:cs typeface="+mn-cs"/>
              </a:rPr>
              <a:t>макрочастицы</a:t>
            </a:r>
            <a:r>
              <a:rPr lang="ru-RU" sz="1200" b="0" i="0" kern="1200" dirty="0" smtClean="0">
                <a:solidFill>
                  <a:schemeClr val="tx1"/>
                </a:solidFill>
                <a:effectLst/>
                <a:latin typeface="+mn-lt"/>
                <a:ea typeface="+mn-ea"/>
                <a:cs typeface="+mn-cs"/>
              </a:rPr>
              <a:t>. Вдыхаемые взвешенные </a:t>
            </a:r>
            <a:r>
              <a:rPr lang="ru-RU" sz="1200" b="0" i="0" kern="1200" dirty="0" err="1" smtClean="0">
                <a:solidFill>
                  <a:schemeClr val="tx1"/>
                </a:solidFill>
                <a:effectLst/>
                <a:latin typeface="+mn-lt"/>
                <a:ea typeface="+mn-ea"/>
                <a:cs typeface="+mn-cs"/>
              </a:rPr>
              <a:t>макрочастицы</a:t>
            </a:r>
            <a:r>
              <a:rPr lang="ru-RU" sz="1200" b="0" i="0" kern="1200" dirty="0" smtClean="0">
                <a:solidFill>
                  <a:schemeClr val="tx1"/>
                </a:solidFill>
                <a:effectLst/>
                <a:latin typeface="+mn-lt"/>
                <a:ea typeface="+mn-ea"/>
                <a:cs typeface="+mn-cs"/>
              </a:rPr>
              <a:t> это частицы органического или неорганического происхождения, которые находятся в воздухе в взвешенном состоянии и их размер позволяет им проникать в лёгкие. К таким </a:t>
            </a:r>
            <a:r>
              <a:rPr lang="ru-RU" sz="1200" b="0" i="0" kern="1200" dirty="0" err="1" smtClean="0">
                <a:solidFill>
                  <a:schemeClr val="tx1"/>
                </a:solidFill>
                <a:effectLst/>
                <a:latin typeface="+mn-lt"/>
                <a:ea typeface="+mn-ea"/>
                <a:cs typeface="+mn-cs"/>
              </a:rPr>
              <a:t>макрочастицам</a:t>
            </a:r>
            <a:r>
              <a:rPr lang="ru-RU" sz="1200" b="0" i="0" kern="1200" dirty="0" smtClean="0">
                <a:solidFill>
                  <a:schemeClr val="tx1"/>
                </a:solidFill>
                <a:effectLst/>
                <a:latin typeface="+mn-lt"/>
                <a:ea typeface="+mn-ea"/>
                <a:cs typeface="+mn-cs"/>
              </a:rPr>
              <a:t> относятся частицы размером от 2.5 до 10 микрон. Источники. Одним из основных источников является табачный дым. Сейчас находится всё больше доказательств, что дым от горящей древесины также является одним из основных источников. Также невентилируемые газовые приборы и керосиновые нагреватели в процессе работы выбрасывают в окружающий воздух взвешенные </a:t>
            </a:r>
            <a:r>
              <a:rPr lang="ru-RU" sz="1200" b="0" i="0" kern="1200" dirty="0" err="1" smtClean="0">
                <a:solidFill>
                  <a:schemeClr val="tx1"/>
                </a:solidFill>
                <a:effectLst/>
                <a:latin typeface="+mn-lt"/>
                <a:ea typeface="+mn-ea"/>
                <a:cs typeface="+mn-cs"/>
              </a:rPr>
              <a:t>макрочастицы</a:t>
            </a:r>
            <a:r>
              <a:rPr lang="ru-RU" sz="1200" b="0" i="0" kern="1200" dirty="0" smtClean="0">
                <a:solidFill>
                  <a:schemeClr val="tx1"/>
                </a:solidFill>
                <a:effectLst/>
                <a:latin typeface="+mn-lt"/>
                <a:ea typeface="+mn-ea"/>
                <a:cs typeface="+mn-cs"/>
              </a:rPr>
              <a:t>. Концентрации. Не существует норм для вдыхаемых взвешенных </a:t>
            </a:r>
            <a:r>
              <a:rPr lang="ru-RU" sz="1200" b="0" i="0" kern="1200" dirty="0" err="1" smtClean="0">
                <a:solidFill>
                  <a:schemeClr val="tx1"/>
                </a:solidFill>
                <a:effectLst/>
                <a:latin typeface="+mn-lt"/>
                <a:ea typeface="+mn-ea"/>
                <a:cs typeface="+mn-cs"/>
              </a:rPr>
              <a:t>макрочастиц</a:t>
            </a:r>
            <a:r>
              <a:rPr lang="ru-RU" sz="1200" b="0" i="0" kern="1200" dirty="0" smtClean="0">
                <a:solidFill>
                  <a:schemeClr val="tx1"/>
                </a:solidFill>
                <a:effectLst/>
                <a:latin typeface="+mn-lt"/>
                <a:ea typeface="+mn-ea"/>
                <a:cs typeface="+mn-cs"/>
              </a:rPr>
              <a:t>. Агентство по Охране Окружающей среды, однако, установило среднюю норму для воздуха вне помещений 15 микрограмм на кубический метр, и максимальный 24-х часовой стандарт 65 микрограмм на кубический метр для </a:t>
            </a:r>
            <a:r>
              <a:rPr lang="ru-RU" sz="1200" b="0" i="0" kern="1200" dirty="0" err="1" smtClean="0">
                <a:solidFill>
                  <a:schemeClr val="tx1"/>
                </a:solidFill>
                <a:effectLst/>
                <a:latin typeface="+mn-lt"/>
                <a:ea typeface="+mn-ea"/>
                <a:cs typeface="+mn-cs"/>
              </a:rPr>
              <a:t>макрочастиц</a:t>
            </a:r>
            <a:r>
              <a:rPr lang="ru-RU" sz="1200" b="0" i="0" kern="1200" dirty="0" smtClean="0">
                <a:solidFill>
                  <a:schemeClr val="tx1"/>
                </a:solidFill>
                <a:effectLst/>
                <a:latin typeface="+mn-lt"/>
                <a:ea typeface="+mn-ea"/>
                <a:cs typeface="+mn-cs"/>
              </a:rPr>
              <a:t> размером 2.5 микрона. Норма для воздуха вне помещений для частиц размером 10 микрон установлена в размере 50 микрограмм на метр кубический, и максимальный 24-х часовой стандарт 150 микрограмм на кубический метр. Как уже отмечалось, эти нормы часто превышаются в воздухе внутри помещений, когда в них разрешено курение. Влияние на здоровье. Вдыхаемые взвешенные </a:t>
            </a:r>
            <a:r>
              <a:rPr lang="ru-RU" sz="1200" b="0" i="0" kern="1200" dirty="0" err="1" smtClean="0">
                <a:solidFill>
                  <a:schemeClr val="tx1"/>
                </a:solidFill>
                <a:effectLst/>
                <a:latin typeface="+mn-lt"/>
                <a:ea typeface="+mn-ea"/>
                <a:cs typeface="+mn-cs"/>
              </a:rPr>
              <a:t>макрочастицы</a:t>
            </a:r>
            <a:r>
              <a:rPr lang="ru-RU" sz="1200" b="0" i="0" kern="1200" dirty="0" smtClean="0">
                <a:solidFill>
                  <a:schemeClr val="tx1"/>
                </a:solidFill>
                <a:effectLst/>
                <a:latin typeface="+mn-lt"/>
                <a:ea typeface="+mn-ea"/>
                <a:cs typeface="+mn-cs"/>
              </a:rPr>
              <a:t> содержат большое количество компонентов. Радон и бензол, предположительно являющиеся канцерогенами, переносятся вдыхаемыми взвешенными </a:t>
            </a:r>
            <a:r>
              <a:rPr lang="ru-RU" sz="1200" b="0" i="0" kern="1200" dirty="0" err="1" smtClean="0">
                <a:solidFill>
                  <a:schemeClr val="tx1"/>
                </a:solidFill>
                <a:effectLst/>
                <a:latin typeface="+mn-lt"/>
                <a:ea typeface="+mn-ea"/>
                <a:cs typeface="+mn-cs"/>
              </a:rPr>
              <a:t>макрочастицами</a:t>
            </a:r>
            <a:r>
              <a:rPr lang="ru-RU" sz="1200" b="0" i="0" kern="1200" dirty="0" smtClean="0">
                <a:solidFill>
                  <a:schemeClr val="tx1"/>
                </a:solidFill>
                <a:effectLst/>
                <a:latin typeface="+mn-lt"/>
                <a:ea typeface="+mn-ea"/>
                <a:cs typeface="+mn-cs"/>
              </a:rPr>
              <a:t> в лёгкие. Дыхательные заболевания, в особенности, хронические, такие как бронхит, эмфизема, и астма могут быть связаны со взвешенными </a:t>
            </a:r>
            <a:r>
              <a:rPr lang="ru-RU" sz="1200" b="0" i="0" kern="1200" dirty="0" err="1" smtClean="0">
                <a:solidFill>
                  <a:schemeClr val="tx1"/>
                </a:solidFill>
                <a:effectLst/>
                <a:latin typeface="+mn-lt"/>
                <a:ea typeface="+mn-ea"/>
                <a:cs typeface="+mn-cs"/>
              </a:rPr>
              <a:t>макрочастицами</a:t>
            </a:r>
            <a:r>
              <a:rPr lang="ru-RU" sz="1200" b="0" i="0" kern="1200" dirty="0" smtClean="0">
                <a:solidFill>
                  <a:schemeClr val="tx1"/>
                </a:solidFill>
                <a:effectLst/>
                <a:latin typeface="+mn-lt"/>
                <a:ea typeface="+mn-ea"/>
                <a:cs typeface="+mn-cs"/>
              </a:rPr>
              <a:t>, либо течение болезни может быть более тяжёлым. Методы контроля. Подходы по контролю для взвешенных </a:t>
            </a:r>
            <a:r>
              <a:rPr lang="ru-RU" sz="1200" b="0" i="0" kern="1200" dirty="0" err="1" smtClean="0">
                <a:solidFill>
                  <a:schemeClr val="tx1"/>
                </a:solidFill>
                <a:effectLst/>
                <a:latin typeface="+mn-lt"/>
                <a:ea typeface="+mn-ea"/>
                <a:cs typeface="+mn-cs"/>
              </a:rPr>
              <a:t>макрочастиц</a:t>
            </a:r>
            <a:r>
              <a:rPr lang="ru-RU" sz="1200" b="0" i="0" kern="1200" dirty="0" smtClean="0">
                <a:solidFill>
                  <a:schemeClr val="tx1"/>
                </a:solidFill>
                <a:effectLst/>
                <a:latin typeface="+mn-lt"/>
                <a:ea typeface="+mn-ea"/>
                <a:cs typeface="+mn-cs"/>
              </a:rPr>
              <a:t> сводятся к улучшению эффективности сгорания для различных видов домашнего оборудования, таких как газовые плиты, керосиновые обогреватели, печи, камины, а также к адекватной вентиляции. Методы контроля для вдыхаемых взвешенных </a:t>
            </a:r>
            <a:r>
              <a:rPr lang="ru-RU" sz="1200" b="0" i="0" kern="1200" dirty="0" err="1" smtClean="0">
                <a:solidFill>
                  <a:schemeClr val="tx1"/>
                </a:solidFill>
                <a:effectLst/>
                <a:latin typeface="+mn-lt"/>
                <a:ea typeface="+mn-ea"/>
                <a:cs typeface="+mn-cs"/>
              </a:rPr>
              <a:t>макрочастиц</a:t>
            </a:r>
            <a:r>
              <a:rPr lang="ru-RU" sz="1200" b="0" i="0" kern="1200" dirty="0" smtClean="0">
                <a:solidFill>
                  <a:schemeClr val="tx1"/>
                </a:solidFill>
                <a:effectLst/>
                <a:latin typeface="+mn-lt"/>
                <a:ea typeface="+mn-ea"/>
                <a:cs typeface="+mn-cs"/>
              </a:rPr>
              <a:t>, табачного дыма, аллергенов и микроорганизмов, в целом, примерно те же самые. Домашние химикаты. Источники. Многие потребительские товары выделяют газообразные и в виде </a:t>
            </a:r>
            <a:r>
              <a:rPr lang="ru-RU" sz="1200" b="0" i="0" kern="1200" dirty="0" err="1" smtClean="0">
                <a:solidFill>
                  <a:schemeClr val="tx1"/>
                </a:solidFill>
                <a:effectLst/>
                <a:latin typeface="+mn-lt"/>
                <a:ea typeface="+mn-ea"/>
                <a:cs typeface="+mn-cs"/>
              </a:rPr>
              <a:t>макрочастиц</a:t>
            </a:r>
            <a:r>
              <a:rPr lang="ru-RU" sz="1200" b="0" i="0" kern="1200" dirty="0" smtClean="0">
                <a:solidFill>
                  <a:schemeClr val="tx1"/>
                </a:solidFill>
                <a:effectLst/>
                <a:latin typeface="+mn-lt"/>
                <a:ea typeface="+mn-ea"/>
                <a:cs typeface="+mn-cs"/>
              </a:rPr>
              <a:t> загрязняющие вещества во время их использования или хранения. Потребительские товары, такие как средства для чистки, воск, краски, клеи, моющие средства, жидкости для снятия краски, препараты для химчистки, дезодоранты, пестициды, растворители и многие другие могут являться источником как органических, так и неорганических загрязняющих веществ. Аэрозоли, которые широко используются для продаж средств для чистки, воска, пестицидов, лака, красок, </a:t>
            </a:r>
            <a:r>
              <a:rPr lang="ru-RU" sz="1200" b="0" i="0" kern="1200" dirty="0" err="1" smtClean="0">
                <a:solidFill>
                  <a:schemeClr val="tx1"/>
                </a:solidFill>
                <a:effectLst/>
                <a:latin typeface="+mn-lt"/>
                <a:ea typeface="+mn-ea"/>
                <a:cs typeface="+mn-cs"/>
              </a:rPr>
              <a:t>клеёв</a:t>
            </a:r>
            <a:r>
              <a:rPr lang="ru-RU" sz="1200" b="0" i="0" kern="1200" dirty="0" smtClean="0">
                <a:solidFill>
                  <a:schemeClr val="tx1"/>
                </a:solidFill>
                <a:effectLst/>
                <a:latin typeface="+mn-lt"/>
                <a:ea typeface="+mn-ea"/>
                <a:cs typeface="+mn-cs"/>
              </a:rPr>
              <a:t>, заслуживают особого внимания, </a:t>
            </a:r>
            <a:r>
              <a:rPr lang="ru-RU" sz="1200" b="0" i="0" kern="1200" dirty="0" err="1" smtClean="0">
                <a:solidFill>
                  <a:schemeClr val="tx1"/>
                </a:solidFill>
                <a:effectLst/>
                <a:latin typeface="+mn-lt"/>
                <a:ea typeface="+mn-ea"/>
                <a:cs typeface="+mn-cs"/>
              </a:rPr>
              <a:t>т.к</a:t>
            </a:r>
            <a:r>
              <a:rPr lang="ru-RU" sz="1200" b="0" i="0" kern="1200" dirty="0" smtClean="0">
                <a:solidFill>
                  <a:schemeClr val="tx1"/>
                </a:solidFill>
                <a:effectLst/>
                <a:latin typeface="+mn-lt"/>
                <a:ea typeface="+mn-ea"/>
                <a:cs typeface="+mn-cs"/>
              </a:rPr>
              <a:t> распыляют своё содержимое в форме пригодной для вдыхания. Каждое использование данных продуктов может приводить к попаданию в воздух значительных количеств </a:t>
            </a:r>
            <a:r>
              <a:rPr lang="ru-RU" sz="1200" b="0" i="0" kern="1200" dirty="0" err="1" smtClean="0">
                <a:solidFill>
                  <a:schemeClr val="tx1"/>
                </a:solidFill>
                <a:effectLst/>
                <a:latin typeface="+mn-lt"/>
                <a:ea typeface="+mn-ea"/>
                <a:cs typeface="+mn-cs"/>
              </a:rPr>
              <a:t>макрочастиц</a:t>
            </a:r>
            <a:r>
              <a:rPr lang="ru-RU" sz="1200" b="0" i="0" kern="1200" dirty="0" smtClean="0">
                <a:solidFill>
                  <a:schemeClr val="tx1"/>
                </a:solidFill>
                <a:effectLst/>
                <a:latin typeface="+mn-lt"/>
                <a:ea typeface="+mn-ea"/>
                <a:cs typeface="+mn-cs"/>
              </a:rPr>
              <a:t>, растворителей и жидкостей. Дополнительным источниками летучих химикатов в воздухе в помещениях являются пластмасса, текстиль, строительные материалы, и ковры, которые могут испускать небольшие количества загрязнений, но в течение длительного времени. Влияние на здоровье. Большое разнообразие химикатов, используемое в потребительских продуктах и материалах усложняют обсуждение конкретных химикатов их </a:t>
            </a:r>
            <a:r>
              <a:rPr lang="ru-RU" sz="1200" b="0" i="0" kern="1200" dirty="0" err="1" smtClean="0">
                <a:solidFill>
                  <a:schemeClr val="tx1"/>
                </a:solidFill>
                <a:effectLst/>
                <a:latin typeface="+mn-lt"/>
                <a:ea typeface="+mn-ea"/>
                <a:cs typeface="+mn-cs"/>
              </a:rPr>
              <a:t>их</a:t>
            </a:r>
            <a:r>
              <a:rPr lang="ru-RU" sz="1200" b="0" i="0" kern="1200" dirty="0" smtClean="0">
                <a:solidFill>
                  <a:schemeClr val="tx1"/>
                </a:solidFill>
                <a:effectLst/>
                <a:latin typeface="+mn-lt"/>
                <a:ea typeface="+mn-ea"/>
                <a:cs typeface="+mn-cs"/>
              </a:rPr>
              <a:t> потенциальный негативный эффект для здоровья. Вред здоровью, связанный с долгосрочным воздействием низких уровней загрязнений, которые широко распространены в помещениях, до сих пор не был исследован на достаточном уровне. Умышленное неправильное использование аэрозолей и растворителей в замкнутых пространствах могут заканчиваться острыми и хроническими расстройствами и даже смертью. Методы контроля. Основными методами контроля является замена используемых химикатов и усиленная вентиляция. Возросшая осведомлённость и озабоченность общества данной проблемой привела к тому, что производители стали использовать менее токсичные химикаты в потребительских товарах и выпускать всё больше продуктов в отличной от аэрозолей форме. В дополнение, потребители стали более осторожно относиться к выбору продукции её использованию. Пестициды. Источники. Пестициды это химические или биологические вещества, используемые для уничтожения, предотвращения появления насекомых, сорняков, грызунов, и других паразитирующих организмов. Отчёт Агентства по Охране Окружающей Среды от 1976 –77 годов показал, что в США более 90% домохозяйств использует пестициды и более 80% использует их внутри помещений. Двенадцать из наиболее используемых пестицидов являются инсектицидами. Некоторые из наиболее широко используемых пестицидов являются </a:t>
            </a:r>
            <a:r>
              <a:rPr lang="ru-RU" sz="1200" b="0" i="0" kern="1200" dirty="0" err="1" smtClean="0">
                <a:solidFill>
                  <a:schemeClr val="tx1"/>
                </a:solidFill>
                <a:effectLst/>
                <a:latin typeface="+mn-lt"/>
                <a:ea typeface="+mn-ea"/>
                <a:cs typeface="+mn-cs"/>
              </a:rPr>
              <a:t>дезинфектантами</a:t>
            </a:r>
            <a:r>
              <a:rPr lang="ru-RU" sz="1200" b="0" i="0" kern="1200" dirty="0" smtClean="0">
                <a:solidFill>
                  <a:schemeClr val="tx1"/>
                </a:solidFill>
                <a:effectLst/>
                <a:latin typeface="+mn-lt"/>
                <a:ea typeface="+mn-ea"/>
                <a:cs typeface="+mn-cs"/>
              </a:rPr>
              <a:t> ( антибактериальными препаратами). Обзор показал, что 90% домашних хозяйств используют </a:t>
            </a:r>
            <a:r>
              <a:rPr lang="ru-RU" sz="1200" b="0" i="0" kern="1200" dirty="0" err="1" smtClean="0">
                <a:solidFill>
                  <a:schemeClr val="tx1"/>
                </a:solidFill>
                <a:effectLst/>
                <a:latin typeface="+mn-lt"/>
                <a:ea typeface="+mn-ea"/>
                <a:cs typeface="+mn-cs"/>
              </a:rPr>
              <a:t>дезинфектанты</a:t>
            </a:r>
            <a:r>
              <a:rPr lang="ru-RU" sz="1200" b="0" i="0" kern="1200" dirty="0" smtClean="0">
                <a:solidFill>
                  <a:schemeClr val="tx1"/>
                </a:solidFill>
                <a:effectLst/>
                <a:latin typeface="+mn-lt"/>
                <a:ea typeface="+mn-ea"/>
                <a:cs typeface="+mn-cs"/>
              </a:rPr>
              <a:t> или в жидком виде или в виде аэрозолей. Использование пестицидов по месту проживания может проводиться проживающим в нём или людьми ответственными за обслуживание здания, которые используют готовую к применению продукцию, или организациями, контролирующими санитарное состояние помещений. Иногда, причиной появления пестицидов внутри помещений является попадание через открытые окна и двери снаружи. В дополнении к прямому использованию пестицидов в воздухе помещений, существуют другие источники, которые постоянно испаряют химикаты в жилых помещениях. Например, проникновение химических испарений инсектицидов через пол и стены в погреб и фундамент жилища, испарение остатков от химикатов для обработки трещин во внутрь здания, и испарение от освежителей воздуха и </a:t>
            </a:r>
            <a:r>
              <a:rPr lang="ru-RU" sz="1200" b="0" i="0" kern="1200" dirty="0" err="1" smtClean="0">
                <a:solidFill>
                  <a:schemeClr val="tx1"/>
                </a:solidFill>
                <a:effectLst/>
                <a:latin typeface="+mn-lt"/>
                <a:ea typeface="+mn-ea"/>
                <a:cs typeface="+mn-cs"/>
              </a:rPr>
              <a:t>отпугивателей</a:t>
            </a:r>
            <a:r>
              <a:rPr lang="ru-RU" sz="1200" b="0" i="0" kern="1200" dirty="0" smtClean="0">
                <a:solidFill>
                  <a:schemeClr val="tx1"/>
                </a:solidFill>
                <a:effectLst/>
                <a:latin typeface="+mn-lt"/>
                <a:ea typeface="+mn-ea"/>
                <a:cs typeface="+mn-cs"/>
              </a:rPr>
              <a:t> насекомых. Во многих областях строительствах предпринимаются меры защиты от муравьёв-древоточцев и термитов. Некоторые из этих пестицидов могут оставаться в домах на месяцы или даже годы после их применения. Например, </a:t>
            </a:r>
            <a:r>
              <a:rPr lang="ru-RU" sz="1200" b="0" i="0" kern="1200" dirty="0" err="1" smtClean="0">
                <a:solidFill>
                  <a:schemeClr val="tx1"/>
                </a:solidFill>
                <a:effectLst/>
                <a:latin typeface="+mn-lt"/>
                <a:ea typeface="+mn-ea"/>
                <a:cs typeface="+mn-cs"/>
              </a:rPr>
              <a:t>хлордан</a:t>
            </a:r>
            <a:r>
              <a:rPr lang="ru-RU" sz="1200" b="0" i="0" kern="1200" dirty="0" smtClean="0">
                <a:solidFill>
                  <a:schemeClr val="tx1"/>
                </a:solidFill>
                <a:effectLst/>
                <a:latin typeface="+mn-lt"/>
                <a:ea typeface="+mn-ea"/>
                <a:cs typeface="+mn-cs"/>
              </a:rPr>
              <a:t> (инсектицид для защиты от термитов и муравьёв) находили даже спустя 20 лет после применения. Даже, так называемые, пестициды непродолжительного действия остаются внутри помещений намного дольше, чем вне, т.к. там они защищены от воздействия солнечного света, воды и других факторов, способствующих их разложению. Влияние на здоровье. Большое количество пестицидов, применяемых как внутри, так и снаружи помещений, делают невозможным анализ симптомов и негативных эффектов каждого отдельно взятого пестицида. Вред для здоровья, связанный с долговременным вдыханием низких концентраций пестицидов не был, как следует, изучен. В дополнение к, собственно, пестицидам ещё приблизительно 1 200 инертных ингредиентов на данный момент зарегистрированы для использования как составная часть </a:t>
            </a:r>
            <a:r>
              <a:rPr lang="ru-RU" sz="1200" b="0" i="0" kern="1200" dirty="0" err="1" smtClean="0">
                <a:solidFill>
                  <a:schemeClr val="tx1"/>
                </a:solidFill>
                <a:effectLst/>
                <a:latin typeface="+mn-lt"/>
                <a:ea typeface="+mn-ea"/>
                <a:cs typeface="+mn-cs"/>
              </a:rPr>
              <a:t>пестицидных</a:t>
            </a:r>
            <a:r>
              <a:rPr lang="ru-RU" sz="1200" b="0" i="0" kern="1200" dirty="0" smtClean="0">
                <a:solidFill>
                  <a:schemeClr val="tx1"/>
                </a:solidFill>
                <a:effectLst/>
                <a:latin typeface="+mn-lt"/>
                <a:ea typeface="+mn-ea"/>
                <a:cs typeface="+mn-cs"/>
              </a:rPr>
              <a:t> препаратов. Они включают растворители, эмульгаторы и вспомогательные средства. Адекватные данные по токсикологии имеются только на одну треть этих добавок. Агентство по Охране Окружающей Среды серьёзно озабочено вопросами негативного влияния на здоровья примерно 120 добавок. Корректная оценка влияния на здоровье переносимых по воздуху пестицидов и их величин очень важна. И хотя имеются разрешённые нормы для помещений по пестицидам, они не всегда имеют корректное отношение для ситуации в домах, т.к. рассчитаны исходя пятидневной рабочей недели и 8 часов в день. Если уровень концентрации в жилом помещении превышает данную норму, то концентрация является однозначно опасной. Однако, если уровень концентрации по какому-либо химикату не превышает данную норму, это не означает, что концентрация безопасна для обитателей дома. Домохозяйки и дети могут проводить внутри дома до 21 часа в день, что почти в три раза больше 8-ми часового рабочего дня. В дополнение, ребёнок, пожилой или больной человек могут быть более восприимчивы к воздействию малых доз пестицидов. Методы контроля. Не существуют специальных методов помимо общих мер по улучшению качества воздуха в помещениях. Дополнительные меры безопасности дороги и эффект от них вызывает сомнения. Есть несколько путей по минимизации уровня пестицидов в помещениях: * Усилить циркуляцию чистого воздуха в помещении. Когда позволяют погодные условия, периодически раскрывать окна и двери, и включать вентиляторы. В погребах прочистить или добавить вентиляционные отверстия и установить вентиляторы, которые будут постоянно выгонять воздух наружу. * Изолировать области, которые напрямую соприкасаются с обработанной почвой, с помощью жидкого раствора, замазки или уплотнительного материала. Заделать трещины в подвалах, первых этажах, стенах, вокруг труб и стоков. * Установить систему, которая будет гнать воздух снаружи помещения внутрь. * Проверить состояние труб в подвалах. Использовать специальную плёнку для труб, чтобы заклеить соединения и трещины. Микроорганизмы, Аллергены и Плесень Источники. В помещениях присутствует большое разнообразие биологического материала. Источники включают практически всё, что находится внутри помещений, но, в первую очередь, людей, животных, растения и насекомых. Влияние на здоровье. Как известно, многие организмы могут являться причиной инфекции, и ещё большее количество способно вызывать у человека аллергию. Вдыхание </a:t>
            </a:r>
            <a:r>
              <a:rPr lang="ru-RU" sz="1200" b="0" i="0" kern="1200" dirty="0" err="1" smtClean="0">
                <a:solidFill>
                  <a:schemeClr val="tx1"/>
                </a:solidFill>
                <a:effectLst/>
                <a:latin typeface="+mn-lt"/>
                <a:ea typeface="+mn-ea"/>
                <a:cs typeface="+mn-cs"/>
              </a:rPr>
              <a:t>биосодержащих</a:t>
            </a:r>
            <a:r>
              <a:rPr lang="ru-RU" sz="1200" b="0" i="0" kern="1200" dirty="0" smtClean="0">
                <a:solidFill>
                  <a:schemeClr val="tx1"/>
                </a:solidFill>
                <a:effectLst/>
                <a:latin typeface="+mn-lt"/>
                <a:ea typeface="+mn-ea"/>
                <a:cs typeface="+mn-cs"/>
              </a:rPr>
              <a:t> воздушных масс от людей и животных является основной причиной для заболевания дыхательными инфекциями, хотя оборудование для охлаждения воздуха, увлажнители, испарители и распылители могут тоже создавать благоприятные условия для развития и распространения </a:t>
            </a:r>
            <a:r>
              <a:rPr lang="ru-RU" sz="1200" b="0" i="0" kern="1200" dirty="0" err="1" smtClean="0">
                <a:solidFill>
                  <a:schemeClr val="tx1"/>
                </a:solidFill>
                <a:effectLst/>
                <a:latin typeface="+mn-lt"/>
                <a:ea typeface="+mn-ea"/>
                <a:cs typeface="+mn-cs"/>
              </a:rPr>
              <a:t>биосодержащих</a:t>
            </a:r>
            <a:r>
              <a:rPr lang="ru-RU" sz="1200" b="0" i="0" kern="1200" dirty="0" smtClean="0">
                <a:solidFill>
                  <a:schemeClr val="tx1"/>
                </a:solidFill>
                <a:effectLst/>
                <a:latin typeface="+mn-lt"/>
                <a:ea typeface="+mn-ea"/>
                <a:cs typeface="+mn-cs"/>
              </a:rPr>
              <a:t> воздушных масс и являться источником инфекций. По отчётам ВОЗ дыхательные инфекции создают примерно 50% всех острых состояний. Пыльца, плесень, пылевые клещи, перхоть животных, частицы насекомых это хорошо известные аллергены. Эффект от воздействия этих аллергенов на людей страдающих астмой и аллергией очень хорошо изучен. Методы контроля. Многие заболевания, включая дыхательные, передаются в основном от человека к человеку. Большие скопления людей и плохая вентиляция способны привести к увеличению концентраций микроорганизмов и аллергенов. Имеется довольно ограниченная информация о связи между острыми дыхательными заболеваниями и уровнем вентиляции. Более распространёнными рекомендациями для предотвращения распространения заболеваний являются: избегать больших скоплений людей, изоляция инфицированных пациентов и вакцинация. Температура и влажность являются важными для многих микроорганизмов, аллергенов и плесени. Для роста плесени вода необходима. Исследования показали связь между дыхательными инфекциями и относительной влажностью. Исследования также показали зависимость выживаемости и способности заражать микроорганизмов, аллергических клещей и популяций грибов напрямую зависят от относительной влажности. Эти исследования рекомендуют поддерживать относительную влажность между 40% и 60% в помещениях. Такие показатели влажности минимизируют негативный эффект от микроорганизмов и аллергенов в связи с сокращением их популяции в помещениях. Многие микроорганизмы и аллергены нуждаются в подходящей температуре воздуха. Для людей с аллергией рекомендуется контролировать запылённость помещения ( использование воздухоочистителей) для уменьшения концентрации потенциальных аллергенов в доме. Однако, важно понимать, что эффективность этих устройств отличается у разных моделей, и они должны использоваться вместе с другими методами контроля за окружающей средой. Первый шаг для ограничения роста плесени сводится к ликвидации источников увлажнения. Следующий шаг это быстрая сушка (в течение 24 часов) влажных материалов. Запах плесени и сама видимая плесень явно указывают на существование данной проблемы. Последний шаг это обработать поверхности пяти процентным отбеливающим раствором. Следует помнить, что проницаемые материалы такие, как матрасы и мебель не возможно подвергнуть чистке. В этом случае устранение материала с плесенью является единственно возможным решением.</a:t>
            </a:r>
            <a:endParaRPr lang="ru-RU" dirty="0"/>
          </a:p>
        </p:txBody>
      </p:sp>
      <p:sp>
        <p:nvSpPr>
          <p:cNvPr id="4" name="Номер слайда 3"/>
          <p:cNvSpPr>
            <a:spLocks noGrp="1"/>
          </p:cNvSpPr>
          <p:nvPr>
            <p:ph type="sldNum" sz="quarter" idx="10"/>
          </p:nvPr>
        </p:nvSpPr>
        <p:spPr/>
        <p:txBody>
          <a:bodyPr/>
          <a:lstStyle/>
          <a:p>
            <a:fld id="{B4130779-A34F-4021-8736-C07F799F3DA2}" type="slidenum">
              <a:rPr lang="ru-RU" smtClean="0"/>
              <a:t>7</a:t>
            </a:fld>
            <a:endParaRPr lang="ru-RU"/>
          </a:p>
        </p:txBody>
      </p:sp>
    </p:spTree>
    <p:extLst>
      <p:ext uri="{BB962C8B-B14F-4D97-AF65-F5344CB8AC3E}">
        <p14:creationId xmlns:p14="http://schemas.microsoft.com/office/powerpoint/2010/main" val="401737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Углекислый газ нетоксичен, но по воздействию его повышенных концентраций в воздухе на </a:t>
            </a:r>
            <a:r>
              <a:rPr lang="ru-RU" sz="1200" b="0" i="0" kern="1200" dirty="0" err="1" smtClean="0">
                <a:solidFill>
                  <a:schemeClr val="tx1"/>
                </a:solidFill>
                <a:effectLst/>
                <a:latin typeface="+mn-lt"/>
                <a:ea typeface="+mn-ea"/>
                <a:cs typeface="+mn-cs"/>
              </a:rPr>
              <a:t>воздуходышащие</a:t>
            </a:r>
            <a:r>
              <a:rPr lang="ru-RU" sz="1200" b="0" i="0" kern="1200" dirty="0" smtClean="0">
                <a:solidFill>
                  <a:schemeClr val="tx1"/>
                </a:solidFill>
                <a:effectLst/>
                <a:latin typeface="+mn-lt"/>
                <a:ea typeface="+mn-ea"/>
                <a:cs typeface="+mn-cs"/>
              </a:rPr>
              <a:t> живые организмы его относят к </a:t>
            </a:r>
            <a:r>
              <a:rPr lang="ru-RU" sz="1200" b="0" i="0" u="none" strike="noStrike" kern="1200" dirty="0" smtClean="0">
                <a:solidFill>
                  <a:schemeClr val="tx1"/>
                </a:solidFill>
                <a:effectLst/>
                <a:latin typeface="+mn-lt"/>
                <a:ea typeface="+mn-ea"/>
                <a:cs typeface="+mn-cs"/>
                <a:hlinkClick r:id="rId3" tooltip="en:Asphyxiant gas"/>
              </a:rPr>
              <a:t>удушающим газам</a:t>
            </a:r>
            <a:r>
              <a:rPr lang="ru-RU" sz="1200" b="0" i="0" kern="1200" dirty="0" smtClean="0">
                <a:solidFill>
                  <a:schemeClr val="tx1"/>
                </a:solidFill>
                <a:effectLst/>
                <a:latin typeface="+mn-lt"/>
                <a:ea typeface="+mn-ea"/>
                <a:cs typeface="+mn-cs"/>
              </a:rPr>
              <a:t> (англ.)</a:t>
            </a:r>
            <a:r>
              <a:rPr lang="ru-RU" sz="1200" b="0" i="0" u="none" strike="noStrike" kern="1200" dirty="0" smtClean="0">
                <a:solidFill>
                  <a:schemeClr val="tx1"/>
                </a:solidFill>
                <a:effectLst/>
                <a:latin typeface="+mn-lt"/>
                <a:ea typeface="+mn-ea"/>
                <a:cs typeface="+mn-cs"/>
                <a:hlinkClick r:id="rId4" tooltip="Удушающие газы (страница отсутствует)"/>
              </a:rPr>
              <a:t>русск.</a:t>
            </a:r>
            <a:r>
              <a:rPr lang="ru-RU" sz="1200" b="0" i="0" kern="1200" dirty="0" smtClean="0">
                <a:solidFill>
                  <a:schemeClr val="tx1"/>
                </a:solidFill>
                <a:effectLst/>
                <a:latin typeface="+mn-lt"/>
                <a:ea typeface="+mn-ea"/>
                <a:cs typeface="+mn-cs"/>
              </a:rPr>
              <a:t>. Незначительные повышения концентрации до 2—4 % в помещениях приводят к развитию у людей сонливости и слабости. Опасными концентрациями считаются уровни около 7—10 %, при которых развивается удушье, проявляющее себя в головной боли, головокружении, расстройстве слуха и в потере сознания (симптомы, сходные с симптомами </a:t>
            </a:r>
            <a:r>
              <a:rPr lang="ru-RU" sz="1200" b="0" i="0" u="none" strike="noStrike" kern="1200" dirty="0" smtClean="0">
                <a:solidFill>
                  <a:schemeClr val="tx1"/>
                </a:solidFill>
                <a:effectLst/>
                <a:latin typeface="+mn-lt"/>
                <a:ea typeface="+mn-ea"/>
                <a:cs typeface="+mn-cs"/>
                <a:hlinkClick r:id="rId5" tooltip="Высотная болезнь"/>
              </a:rPr>
              <a:t>высотной болезни</a:t>
            </a:r>
            <a:r>
              <a:rPr lang="ru-RU" sz="1200" b="0" i="0" kern="1200" dirty="0" smtClean="0">
                <a:solidFill>
                  <a:schemeClr val="tx1"/>
                </a:solidFill>
                <a:effectLst/>
                <a:latin typeface="+mn-lt"/>
                <a:ea typeface="+mn-ea"/>
                <a:cs typeface="+mn-cs"/>
              </a:rPr>
              <a:t>), в зависимости от концентрации, в течение времени от нескольких минут до одного часа. При вдыхании воздуха с высокими концентрациями газа смерть наступает очень быстро от удушья</a:t>
            </a:r>
            <a:r>
              <a:rPr lang="ru-RU" sz="1200" b="0" i="0" u="none" strike="noStrike" kern="1200" baseline="30000" dirty="0" smtClean="0">
                <a:solidFill>
                  <a:schemeClr val="tx1"/>
                </a:solidFill>
                <a:effectLst/>
                <a:latin typeface="+mn-lt"/>
                <a:ea typeface="+mn-ea"/>
                <a:cs typeface="+mn-cs"/>
                <a:hlinkClick r:id="rId6"/>
              </a:rPr>
              <a:t>[12]</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Вдыхание воздуха с повышенной концентрацией этого газа не приводит к долговременным расстройствам здоровья и после удаления пострадавшего из загазованной атмосферы быстро наступает полное восстановление здоровья</a:t>
            </a:r>
            <a:r>
              <a:rPr lang="ru-RU" sz="1200" b="0" i="0" u="none" strike="noStrike" kern="1200" baseline="30000" dirty="0" smtClean="0">
                <a:solidFill>
                  <a:schemeClr val="tx1"/>
                </a:solidFill>
                <a:effectLst/>
                <a:latin typeface="+mn-lt"/>
                <a:ea typeface="+mn-ea"/>
                <a:cs typeface="+mn-cs"/>
                <a:hlinkClick r:id="rId7"/>
              </a:rPr>
              <a:t>[13]</a:t>
            </a:r>
            <a:r>
              <a:rPr lang="ru-RU"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B4130779-A34F-4021-8736-C07F799F3DA2}" type="slidenum">
              <a:rPr lang="ru-RU" smtClean="0"/>
              <a:t>12</a:t>
            </a:fld>
            <a:endParaRPr lang="ru-RU"/>
          </a:p>
        </p:txBody>
      </p:sp>
    </p:spTree>
    <p:extLst>
      <p:ext uri="{BB962C8B-B14F-4D97-AF65-F5344CB8AC3E}">
        <p14:creationId xmlns:p14="http://schemas.microsoft.com/office/powerpoint/2010/main" val="7044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Углекислый газ нетоксичен, но по воздействию его повышенных концентраций в воздухе на </a:t>
            </a:r>
            <a:r>
              <a:rPr lang="ru-RU" sz="1200" b="0" i="0" kern="1200" dirty="0" err="1" smtClean="0">
                <a:solidFill>
                  <a:schemeClr val="tx1"/>
                </a:solidFill>
                <a:effectLst/>
                <a:latin typeface="+mn-lt"/>
                <a:ea typeface="+mn-ea"/>
                <a:cs typeface="+mn-cs"/>
              </a:rPr>
              <a:t>воздуходышащие</a:t>
            </a:r>
            <a:r>
              <a:rPr lang="ru-RU" sz="1200" b="0" i="0" kern="1200" dirty="0" smtClean="0">
                <a:solidFill>
                  <a:schemeClr val="tx1"/>
                </a:solidFill>
                <a:effectLst/>
                <a:latin typeface="+mn-lt"/>
                <a:ea typeface="+mn-ea"/>
                <a:cs typeface="+mn-cs"/>
              </a:rPr>
              <a:t> живые организмы его относят к </a:t>
            </a:r>
            <a:r>
              <a:rPr lang="ru-RU" sz="1200" b="0" i="0" u="none" strike="noStrike" kern="1200" dirty="0" smtClean="0">
                <a:solidFill>
                  <a:schemeClr val="tx1"/>
                </a:solidFill>
                <a:effectLst/>
                <a:latin typeface="+mn-lt"/>
                <a:ea typeface="+mn-ea"/>
                <a:cs typeface="+mn-cs"/>
                <a:hlinkClick r:id="rId3" tooltip="en:Asphyxiant gas"/>
              </a:rPr>
              <a:t>удушающим газам</a:t>
            </a:r>
            <a:r>
              <a:rPr lang="ru-RU" sz="1200" b="0" i="0" kern="1200" dirty="0" smtClean="0">
                <a:solidFill>
                  <a:schemeClr val="tx1"/>
                </a:solidFill>
                <a:effectLst/>
                <a:latin typeface="+mn-lt"/>
                <a:ea typeface="+mn-ea"/>
                <a:cs typeface="+mn-cs"/>
              </a:rPr>
              <a:t> (англ.)</a:t>
            </a:r>
            <a:r>
              <a:rPr lang="ru-RU" sz="1200" b="0" i="0" u="none" strike="noStrike" kern="1200" dirty="0" smtClean="0">
                <a:solidFill>
                  <a:schemeClr val="tx1"/>
                </a:solidFill>
                <a:effectLst/>
                <a:latin typeface="+mn-lt"/>
                <a:ea typeface="+mn-ea"/>
                <a:cs typeface="+mn-cs"/>
                <a:hlinkClick r:id="rId4" tooltip="Удушающие газы (страница отсутствует)"/>
              </a:rPr>
              <a:t>русск.</a:t>
            </a:r>
            <a:r>
              <a:rPr lang="ru-RU" sz="1200" b="0" i="0" kern="1200" dirty="0" smtClean="0">
                <a:solidFill>
                  <a:schemeClr val="tx1"/>
                </a:solidFill>
                <a:effectLst/>
                <a:latin typeface="+mn-lt"/>
                <a:ea typeface="+mn-ea"/>
                <a:cs typeface="+mn-cs"/>
              </a:rPr>
              <a:t>. Незначительные повышения концентрации до 2—4 % в помещениях приводят к развитию у людей сонливости и слабости. Опасными концентрациями считаются уровни около 7—10 %, при которых развивается удушье, проявляющее себя в головной боли, головокружении, расстройстве слуха и в потере сознания (симптомы, сходные с симптомами </a:t>
            </a:r>
            <a:r>
              <a:rPr lang="ru-RU" sz="1200" b="0" i="0" u="none" strike="noStrike" kern="1200" dirty="0" smtClean="0">
                <a:solidFill>
                  <a:schemeClr val="tx1"/>
                </a:solidFill>
                <a:effectLst/>
                <a:latin typeface="+mn-lt"/>
                <a:ea typeface="+mn-ea"/>
                <a:cs typeface="+mn-cs"/>
                <a:hlinkClick r:id="rId5" tooltip="Высотная болезнь"/>
              </a:rPr>
              <a:t>высотной болезни</a:t>
            </a:r>
            <a:r>
              <a:rPr lang="ru-RU" sz="1200" b="0" i="0" kern="1200" dirty="0" smtClean="0">
                <a:solidFill>
                  <a:schemeClr val="tx1"/>
                </a:solidFill>
                <a:effectLst/>
                <a:latin typeface="+mn-lt"/>
                <a:ea typeface="+mn-ea"/>
                <a:cs typeface="+mn-cs"/>
              </a:rPr>
              <a:t>), в зависимости от концентрации, в течение времени от нескольких минут до одного часа. При вдыхании воздуха с высокими концентрациями газа смерть наступает очень быстро от удушья</a:t>
            </a:r>
            <a:r>
              <a:rPr lang="ru-RU" sz="1200" b="0" i="0" u="none" strike="noStrike" kern="1200" baseline="30000" dirty="0" smtClean="0">
                <a:solidFill>
                  <a:schemeClr val="tx1"/>
                </a:solidFill>
                <a:effectLst/>
                <a:latin typeface="+mn-lt"/>
                <a:ea typeface="+mn-ea"/>
                <a:cs typeface="+mn-cs"/>
                <a:hlinkClick r:id="rId6"/>
              </a:rPr>
              <a:t>[12]</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Вдыхание воздуха с повышенной концентрацией этого газа не приводит к долговременным расстройствам здоровья и после удаления пострадавшего из загазованной атмосферы быстро наступает полное восстановление здоровья</a:t>
            </a:r>
            <a:r>
              <a:rPr lang="ru-RU" sz="1200" b="0" i="0" u="none" strike="noStrike" kern="1200" baseline="30000" dirty="0" smtClean="0">
                <a:solidFill>
                  <a:schemeClr val="tx1"/>
                </a:solidFill>
                <a:effectLst/>
                <a:latin typeface="+mn-lt"/>
                <a:ea typeface="+mn-ea"/>
                <a:cs typeface="+mn-cs"/>
                <a:hlinkClick r:id="rId7"/>
              </a:rPr>
              <a:t>[13]</a:t>
            </a:r>
            <a:r>
              <a:rPr lang="ru-RU"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B4130779-A34F-4021-8736-C07F799F3DA2}" type="slidenum">
              <a:rPr lang="ru-RU" smtClean="0"/>
              <a:t>13</a:t>
            </a:fld>
            <a:endParaRPr lang="ru-RU"/>
          </a:p>
        </p:txBody>
      </p:sp>
    </p:spTree>
    <p:extLst>
      <p:ext uri="{BB962C8B-B14F-4D97-AF65-F5344CB8AC3E}">
        <p14:creationId xmlns:p14="http://schemas.microsoft.com/office/powerpoint/2010/main" val="7044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b="1" i="1" kern="1200" dirty="0" smtClean="0">
                <a:solidFill>
                  <a:schemeClr val="tx1"/>
                </a:solidFill>
                <a:effectLst/>
                <a:latin typeface="+mn-lt"/>
                <a:ea typeface="+mn-ea"/>
                <a:cs typeface="+mn-cs"/>
              </a:rPr>
              <a:t>Принцип работы фильтра «Холодная плазма»</a:t>
            </a:r>
            <a:r>
              <a:rPr lang="ru-RU" sz="1000" b="0" i="0" kern="1200" dirty="0" smtClean="0">
                <a:solidFill>
                  <a:schemeClr val="tx1"/>
                </a:solidFill>
                <a:effectLst/>
                <a:latin typeface="+mn-lt"/>
                <a:ea typeface="+mn-ea"/>
                <a:cs typeface="+mn-cs"/>
              </a:rPr>
              <a:t> основан на взаимодействии нескольких электромагнитных контуров, конструктивное сочетание которых позволяет получить:</a:t>
            </a:r>
          </a:p>
          <a:p>
            <a:r>
              <a:rPr lang="ru-RU" sz="1000" b="0" i="0" kern="1200" dirty="0" smtClean="0">
                <a:solidFill>
                  <a:schemeClr val="tx1"/>
                </a:solidFill>
                <a:effectLst/>
                <a:latin typeface="+mn-lt"/>
                <a:ea typeface="+mn-ea"/>
                <a:cs typeface="+mn-cs"/>
              </a:rPr>
              <a:t>Мощный поток свободных электродов, позитивный ион водорода («позитивно заряженная» плазма);</a:t>
            </a:r>
          </a:p>
          <a:p>
            <a:r>
              <a:rPr lang="ru-RU" sz="1000" b="0" i="0" kern="1200" dirty="0" smtClean="0">
                <a:solidFill>
                  <a:schemeClr val="tx1"/>
                </a:solidFill>
                <a:effectLst/>
                <a:latin typeface="+mn-lt"/>
                <a:ea typeface="+mn-ea"/>
                <a:cs typeface="+mn-cs"/>
              </a:rPr>
              <a:t>Ион кислорода («негативно заряженная» плазма) из воздуха и воды;</a:t>
            </a:r>
          </a:p>
          <a:p>
            <a:r>
              <a:rPr lang="ru-RU" sz="1000" b="0" i="0" kern="1200" dirty="0" smtClean="0">
                <a:solidFill>
                  <a:schemeClr val="tx1"/>
                </a:solidFill>
                <a:effectLst/>
                <a:latin typeface="+mn-lt"/>
                <a:ea typeface="+mn-ea"/>
                <a:cs typeface="+mn-cs"/>
              </a:rPr>
              <a:t>В результате комбинации этих ионов образуется </a:t>
            </a:r>
            <a:r>
              <a:rPr lang="ru-RU" sz="1000" b="0" i="0" kern="1200" dirty="0" err="1" smtClean="0">
                <a:solidFill>
                  <a:schemeClr val="tx1"/>
                </a:solidFill>
                <a:effectLst/>
                <a:latin typeface="+mn-lt"/>
                <a:ea typeface="+mn-ea"/>
                <a:cs typeface="+mn-cs"/>
              </a:rPr>
              <a:t>гидроксидный</a:t>
            </a:r>
            <a:r>
              <a:rPr lang="ru-RU" sz="1000" b="0" i="0" kern="1200" dirty="0" smtClean="0">
                <a:solidFill>
                  <a:schemeClr val="tx1"/>
                </a:solidFill>
                <a:effectLst/>
                <a:latin typeface="+mn-lt"/>
                <a:ea typeface="+mn-ea"/>
                <a:cs typeface="+mn-cs"/>
              </a:rPr>
              <a:t> ион (НО</a:t>
            </a:r>
            <a:r>
              <a:rPr lang="ru-RU" sz="1000" b="0" i="0" kern="1200" baseline="-25000" dirty="0" smtClean="0">
                <a:solidFill>
                  <a:schemeClr val="tx1"/>
                </a:solidFill>
                <a:effectLst/>
                <a:latin typeface="+mn-lt"/>
                <a:ea typeface="+mn-ea"/>
                <a:cs typeface="+mn-cs"/>
              </a:rPr>
              <a:t>2</a:t>
            </a:r>
            <a:r>
              <a:rPr lang="ru-RU" sz="1000" b="0" i="0" kern="1200" dirty="0" smtClean="0">
                <a:solidFill>
                  <a:schemeClr val="tx1"/>
                </a:solidFill>
                <a:effectLst/>
                <a:latin typeface="+mn-lt"/>
                <a:ea typeface="+mn-ea"/>
                <a:cs typeface="+mn-cs"/>
              </a:rPr>
              <a:t>-) или «</a:t>
            </a:r>
            <a:r>
              <a:rPr lang="ru-RU" sz="1000" b="0" i="0" kern="1200" dirty="0" err="1" smtClean="0">
                <a:solidFill>
                  <a:schemeClr val="tx1"/>
                </a:solidFill>
                <a:effectLst/>
                <a:latin typeface="+mn-lt"/>
                <a:ea typeface="+mn-ea"/>
                <a:cs typeface="+mn-cs"/>
              </a:rPr>
              <a:t>гидроксидная</a:t>
            </a:r>
            <a:r>
              <a:rPr lang="ru-RU" sz="1000" b="0" i="0" kern="1200" dirty="0" smtClean="0">
                <a:solidFill>
                  <a:schemeClr val="tx1"/>
                </a:solidFill>
                <a:effectLst/>
                <a:latin typeface="+mn-lt"/>
                <a:ea typeface="+mn-ea"/>
                <a:cs typeface="+mn-cs"/>
              </a:rPr>
              <a:t> плазма»</a:t>
            </a:r>
          </a:p>
          <a:p>
            <a:r>
              <a:rPr lang="ru-RU" sz="1000" b="0" i="0" kern="1200" dirty="0" smtClean="0">
                <a:solidFill>
                  <a:schemeClr val="tx1"/>
                </a:solidFill>
                <a:effectLst/>
                <a:latin typeface="+mn-lt"/>
                <a:ea typeface="+mn-ea"/>
                <a:cs typeface="+mn-cs"/>
              </a:rPr>
              <a:t>Эта активная частица вступает в реакцию с белком оболочки бактерий, вирусов и разрушает ее с образованием воды. Подобным образом разрушается структура химических соединений (толуола, ацетальдегидов, формальдегида), запахов, аллергенов.</a:t>
            </a:r>
          </a:p>
          <a:p>
            <a:r>
              <a:rPr lang="ru-RU" sz="1000" b="1" i="1" kern="1200" dirty="0" smtClean="0">
                <a:solidFill>
                  <a:schemeClr val="tx1"/>
                </a:solidFill>
                <a:effectLst/>
                <a:latin typeface="+mn-lt"/>
                <a:ea typeface="+mn-ea"/>
                <a:cs typeface="+mn-cs"/>
              </a:rPr>
              <a:t>Струи холодной плазмы могут стать безопасной и эффективной альтернативой </a:t>
            </a:r>
            <a:endParaRPr lang="ru-RU" sz="1000" b="0" i="0" kern="1200" dirty="0" smtClean="0">
              <a:solidFill>
                <a:schemeClr val="tx1"/>
              </a:solidFill>
              <a:effectLst/>
              <a:latin typeface="+mn-lt"/>
              <a:ea typeface="+mn-ea"/>
              <a:cs typeface="+mn-cs"/>
            </a:endParaRPr>
          </a:p>
          <a:p>
            <a:endParaRPr lang="ru-RU" sz="1000" dirty="0"/>
          </a:p>
        </p:txBody>
      </p:sp>
      <p:sp>
        <p:nvSpPr>
          <p:cNvPr id="4" name="Номер слайда 3"/>
          <p:cNvSpPr>
            <a:spLocks noGrp="1"/>
          </p:cNvSpPr>
          <p:nvPr>
            <p:ph type="sldNum" sz="quarter" idx="10"/>
          </p:nvPr>
        </p:nvSpPr>
        <p:spPr/>
        <p:txBody>
          <a:bodyPr/>
          <a:lstStyle/>
          <a:p>
            <a:fld id="{B4130779-A34F-4021-8736-C07F799F3DA2}" type="slidenum">
              <a:rPr lang="ru-RU" smtClean="0"/>
              <a:t>19</a:t>
            </a:fld>
            <a:endParaRPr lang="ru-RU"/>
          </a:p>
        </p:txBody>
      </p:sp>
    </p:spTree>
    <p:extLst>
      <p:ext uri="{BB962C8B-B14F-4D97-AF65-F5344CB8AC3E}">
        <p14:creationId xmlns:p14="http://schemas.microsoft.com/office/powerpoint/2010/main" val="337514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156176" y="4941888"/>
            <a:ext cx="2662064" cy="1513879"/>
          </a:xfrm>
        </p:spPr>
        <p:txBody>
          <a:bodyPr>
            <a:normAutofit/>
          </a:bodyPr>
          <a:lstStyle>
            <a:lvl1pPr algn="r">
              <a:defRPr sz="1200">
                <a:solidFill>
                  <a:schemeClr val="tx1">
                    <a:lumMod val="50000"/>
                    <a:lumOff val="50000"/>
                  </a:schemeClr>
                </a:solidFill>
                <a:latin typeface="Tahoma" pitchFamily="34" charset="0"/>
                <a:cs typeface="Tahoma" pitchFamily="34" charset="0"/>
              </a:defRPr>
            </a:lvl1pPr>
          </a:lstStyle>
          <a:p>
            <a:r>
              <a:rPr lang="ru-RU" dirty="0" smtClean="0"/>
              <a:t>ОБРАЗЕЦ ЗАГОЛОВКА</a:t>
            </a:r>
            <a:endParaRPr lang="ru-RU" dirty="0"/>
          </a:p>
        </p:txBody>
      </p:sp>
      <p:sp>
        <p:nvSpPr>
          <p:cNvPr id="3" name="Объект 2"/>
          <p:cNvSpPr>
            <a:spLocks noGrp="1"/>
          </p:cNvSpPr>
          <p:nvPr>
            <p:ph idx="1"/>
          </p:nvPr>
        </p:nvSpPr>
        <p:spPr>
          <a:xfrm>
            <a:off x="2843808" y="1772817"/>
            <a:ext cx="5040560" cy="3024336"/>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2578432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42F254E7-ED46-48F1-ACA6-BFC55EE70FE4}" type="datetimeFigureOut">
              <a:rPr lang="ru-RU"/>
              <a:pPr>
                <a:defRPr/>
              </a:pPr>
              <a:t>16.02.2017</a:t>
            </a:fld>
            <a:endParaRPr lang="ru-RU" dirty="0"/>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AB8D07F-458A-4732-834F-5058B676F89E}" type="slidenum">
              <a:rPr lang="ru-RU"/>
              <a:pPr>
                <a:defRPr/>
              </a:pPr>
              <a:t>‹#›</a:t>
            </a:fld>
            <a:endParaRPr lang="ru-RU" dirty="0"/>
          </a:p>
        </p:txBody>
      </p:sp>
    </p:spTree>
    <p:extLst>
      <p:ext uri="{BB962C8B-B14F-4D97-AF65-F5344CB8AC3E}">
        <p14:creationId xmlns:p14="http://schemas.microsoft.com/office/powerpoint/2010/main" val="189033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156176" y="4941888"/>
            <a:ext cx="2662064" cy="1513879"/>
          </a:xfrm>
        </p:spPr>
        <p:txBody>
          <a:bodyPr>
            <a:normAutofit/>
          </a:bodyPr>
          <a:lstStyle>
            <a:lvl1pPr algn="r">
              <a:defRPr sz="1200">
                <a:solidFill>
                  <a:schemeClr val="tx1">
                    <a:lumMod val="50000"/>
                    <a:lumOff val="50000"/>
                  </a:schemeClr>
                </a:solidFill>
                <a:latin typeface="Tahoma" pitchFamily="34" charset="0"/>
                <a:cs typeface="Tahoma" pitchFamily="34" charset="0"/>
              </a:defRPr>
            </a:lvl1pPr>
          </a:lstStyle>
          <a:p>
            <a:r>
              <a:rPr lang="ru-RU" dirty="0" smtClean="0"/>
              <a:t>ОБРАЗЕЦ ЗАГОЛОВКА</a:t>
            </a:r>
            <a:endParaRPr lang="ru-RU" dirty="0"/>
          </a:p>
        </p:txBody>
      </p:sp>
      <p:sp>
        <p:nvSpPr>
          <p:cNvPr id="3" name="Объект 2"/>
          <p:cNvSpPr>
            <a:spLocks noGrp="1"/>
          </p:cNvSpPr>
          <p:nvPr>
            <p:ph idx="1"/>
          </p:nvPr>
        </p:nvSpPr>
        <p:spPr>
          <a:xfrm>
            <a:off x="2843808" y="1772817"/>
            <a:ext cx="5040560" cy="3024336"/>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21264465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156176" y="4941888"/>
            <a:ext cx="2662064" cy="1513879"/>
          </a:xfrm>
        </p:spPr>
        <p:txBody>
          <a:bodyPr>
            <a:normAutofit/>
          </a:bodyPr>
          <a:lstStyle>
            <a:lvl1pPr algn="r">
              <a:defRPr sz="1200">
                <a:solidFill>
                  <a:schemeClr val="tx1">
                    <a:lumMod val="50000"/>
                    <a:lumOff val="50000"/>
                  </a:schemeClr>
                </a:solidFill>
                <a:latin typeface="Tahoma" pitchFamily="34" charset="0"/>
                <a:cs typeface="Tahoma" pitchFamily="34" charset="0"/>
              </a:defRPr>
            </a:lvl1pPr>
          </a:lstStyle>
          <a:p>
            <a:r>
              <a:rPr lang="ru-RU" dirty="0" smtClean="0"/>
              <a:t>ОБРАЗЕЦ ЗАГОЛОВКА</a:t>
            </a:r>
            <a:endParaRPr lang="ru-RU" dirty="0"/>
          </a:p>
        </p:txBody>
      </p:sp>
      <p:sp>
        <p:nvSpPr>
          <p:cNvPr id="4" name="Заголовок 1"/>
          <p:cNvSpPr txBox="1">
            <a:spLocks/>
          </p:cNvSpPr>
          <p:nvPr userDrawn="1"/>
        </p:nvSpPr>
        <p:spPr>
          <a:xfrm>
            <a:off x="3635896" y="1988840"/>
            <a:ext cx="2664296" cy="2088232"/>
          </a:xfrm>
          <a:prstGeom prst="rect">
            <a:avLst/>
          </a:prstGeom>
        </p:spPr>
        <p:txBody>
          <a:bodyPr vert="horz" lIns="91440" tIns="45720" rIns="91440" bIns="45720" rtlCol="0" anchor="ctr">
            <a:noAutofit/>
          </a:bodyPr>
          <a:lstStyle>
            <a:lvl1pPr algn="r" defTabSz="914400" rtl="0" eaLnBrk="1" latinLnBrk="0" hangingPunct="1">
              <a:spcBef>
                <a:spcPct val="0"/>
              </a:spcBef>
              <a:buNone/>
              <a:defRPr sz="1200" kern="1200">
                <a:solidFill>
                  <a:schemeClr val="tx1">
                    <a:lumMod val="50000"/>
                    <a:lumOff val="50000"/>
                  </a:schemeClr>
                </a:solidFill>
                <a:latin typeface="Tahoma" pitchFamily="34" charset="0"/>
                <a:ea typeface="+mj-ea"/>
                <a:cs typeface="Tahoma" pitchFamily="34" charset="0"/>
              </a:defRPr>
            </a:lvl1pPr>
          </a:lstStyle>
          <a:p>
            <a:pPr algn="l"/>
            <a:r>
              <a:rPr lang="ru-RU" sz="2400" kern="0" spc="0" baseline="0" dirty="0" smtClean="0">
                <a:solidFill>
                  <a:schemeClr val="bg1">
                    <a:lumMod val="50000"/>
                  </a:schemeClr>
                </a:solidFill>
                <a:effectLst/>
                <a:latin typeface="Tahoma" pitchFamily="34" charset="0"/>
                <a:ea typeface="Kozuka Gothic Pr6N R" pitchFamily="34" charset="-128"/>
                <a:cs typeface="Tahoma" pitchFamily="34" charset="0"/>
              </a:rPr>
              <a:t>ВИДЕТЬ</a:t>
            </a:r>
            <a:r>
              <a:rPr lang="en-US" sz="2400" kern="0" spc="0" baseline="0" dirty="0" smtClean="0">
                <a:solidFill>
                  <a:schemeClr val="bg1">
                    <a:lumMod val="50000"/>
                  </a:schemeClr>
                </a:solidFill>
                <a:effectLst/>
                <a:latin typeface="Tahoma" pitchFamily="34" charset="0"/>
                <a:ea typeface="Kozuka Gothic Pr6N R" pitchFamily="34" charset="-128"/>
                <a:cs typeface="Tahoma" pitchFamily="34" charset="0"/>
              </a:rPr>
              <a:t> </a:t>
            </a:r>
            <a:r>
              <a:rPr lang="ru-RU" sz="2400" kern="0" spc="0" dirty="0" smtClean="0">
                <a:solidFill>
                  <a:schemeClr val="bg1">
                    <a:lumMod val="50000"/>
                  </a:schemeClr>
                </a:solidFill>
                <a:effectLst/>
                <a:latin typeface="Tahoma" pitchFamily="34" charset="0"/>
                <a:ea typeface="Kozuka Gothic Pr6N R" pitchFamily="34" charset="-128"/>
                <a:cs typeface="Tahoma" pitchFamily="34" charset="0"/>
              </a:rPr>
              <a:t>ПОЛЕЗНОЕ</a:t>
            </a:r>
            <a:r>
              <a:rPr lang="en-US" sz="2400" kern="0" spc="0" baseline="0" dirty="0" smtClean="0">
                <a:solidFill>
                  <a:schemeClr val="bg1">
                    <a:lumMod val="50000"/>
                  </a:schemeClr>
                </a:solidFill>
                <a:effectLst/>
                <a:latin typeface="Tahoma" pitchFamily="34" charset="0"/>
                <a:ea typeface="Kozuka Gothic Pr6N R" pitchFamily="34" charset="-128"/>
                <a:cs typeface="Tahoma" pitchFamily="34" charset="0"/>
              </a:rPr>
              <a:t> </a:t>
            </a:r>
            <a:r>
              <a:rPr lang="ru-RU" sz="2400" kern="0" spc="0" dirty="0" smtClean="0">
                <a:solidFill>
                  <a:schemeClr val="bg1">
                    <a:lumMod val="50000"/>
                  </a:schemeClr>
                </a:solidFill>
                <a:effectLst/>
                <a:latin typeface="Tahoma" pitchFamily="34" charset="0"/>
                <a:ea typeface="Kozuka Gothic Pr6N R" pitchFamily="34" charset="-128"/>
                <a:cs typeface="Tahoma" pitchFamily="34" charset="0"/>
              </a:rPr>
              <a:t>В</a:t>
            </a:r>
            <a:r>
              <a:rPr lang="en-US" sz="2400" kern="0" spc="0" baseline="0" dirty="0" smtClean="0">
                <a:solidFill>
                  <a:schemeClr val="bg1">
                    <a:lumMod val="50000"/>
                  </a:schemeClr>
                </a:solidFill>
                <a:effectLst/>
                <a:latin typeface="Tahoma" pitchFamily="34" charset="0"/>
                <a:ea typeface="Kozuka Gothic Pr6N R" pitchFamily="34" charset="-128"/>
                <a:cs typeface="Tahoma" pitchFamily="34" charset="0"/>
              </a:rPr>
              <a:t> </a:t>
            </a:r>
            <a:r>
              <a:rPr lang="ru-RU" sz="2400" kern="0" spc="0" dirty="0" smtClean="0">
                <a:solidFill>
                  <a:schemeClr val="bg1">
                    <a:lumMod val="50000"/>
                  </a:schemeClr>
                </a:solidFill>
                <a:effectLst/>
                <a:latin typeface="Tahoma" pitchFamily="34" charset="0"/>
                <a:ea typeface="Kozuka Gothic Pr6N R" pitchFamily="34" charset="-128"/>
                <a:cs typeface="Tahoma" pitchFamily="34" charset="0"/>
              </a:rPr>
              <a:t>ПРОСТЫХ</a:t>
            </a:r>
            <a:r>
              <a:rPr lang="en-US" sz="2400" kern="0" spc="0" dirty="0" smtClean="0">
                <a:solidFill>
                  <a:schemeClr val="bg1">
                    <a:lumMod val="50000"/>
                  </a:schemeClr>
                </a:solidFill>
                <a:effectLst/>
                <a:latin typeface="Tahoma" pitchFamily="34" charset="0"/>
                <a:ea typeface="Kozuka Gothic Pr6N R" pitchFamily="34" charset="-128"/>
                <a:cs typeface="Tahoma" pitchFamily="34" charset="0"/>
              </a:rPr>
              <a:t> </a:t>
            </a:r>
            <a:r>
              <a:rPr lang="ru-RU" sz="2400" kern="0" spc="0" baseline="0" dirty="0" smtClean="0">
                <a:solidFill>
                  <a:schemeClr val="bg1">
                    <a:lumMod val="50000"/>
                  </a:schemeClr>
                </a:solidFill>
                <a:effectLst/>
                <a:latin typeface="Tahoma" pitchFamily="34" charset="0"/>
                <a:ea typeface="Kozuka Gothic Pr6N R" pitchFamily="34" charset="-128"/>
                <a:cs typeface="Tahoma" pitchFamily="34" charset="0"/>
              </a:rPr>
              <a:t>В</a:t>
            </a:r>
            <a:r>
              <a:rPr lang="ru-RU" sz="2400" kern="0" spc="0" dirty="0" smtClean="0">
                <a:solidFill>
                  <a:schemeClr val="bg1">
                    <a:lumMod val="50000"/>
                  </a:schemeClr>
                </a:solidFill>
                <a:effectLst/>
                <a:latin typeface="Tahoma" pitchFamily="34" charset="0"/>
                <a:ea typeface="Kozuka Gothic Pr6N R" pitchFamily="34" charset="-128"/>
                <a:cs typeface="Tahoma" pitchFamily="34" charset="0"/>
              </a:rPr>
              <a:t>Е</a:t>
            </a:r>
            <a:r>
              <a:rPr lang="ru-RU" sz="2400" kern="0" spc="0" baseline="0" dirty="0" smtClean="0">
                <a:solidFill>
                  <a:schemeClr val="bg1">
                    <a:lumMod val="50000"/>
                  </a:schemeClr>
                </a:solidFill>
                <a:effectLst/>
                <a:latin typeface="Tahoma" pitchFamily="34" charset="0"/>
                <a:ea typeface="Kozuka Gothic Pr6N R" pitchFamily="34" charset="-128"/>
                <a:cs typeface="Tahoma" pitchFamily="34" charset="0"/>
              </a:rPr>
              <a:t>ЩА</a:t>
            </a:r>
            <a:r>
              <a:rPr lang="ru-RU" sz="2400" kern="0" spc="0" dirty="0" smtClean="0">
                <a:solidFill>
                  <a:schemeClr val="bg1">
                    <a:lumMod val="50000"/>
                  </a:schemeClr>
                </a:solidFill>
                <a:effectLst/>
                <a:latin typeface="Tahoma" pitchFamily="34" charset="0"/>
                <a:ea typeface="Kozuka Gothic Pr6N R" pitchFamily="34" charset="-128"/>
                <a:cs typeface="Tahoma" pitchFamily="34" charset="0"/>
              </a:rPr>
              <a:t>Х</a:t>
            </a:r>
            <a:endParaRPr lang="ru-RU" sz="2400" kern="0" spc="0" dirty="0">
              <a:solidFill>
                <a:schemeClr val="bg1">
                  <a:lumMod val="50000"/>
                </a:schemeClr>
              </a:solidFill>
              <a:latin typeface="Tahoma" pitchFamily="34" charset="0"/>
              <a:ea typeface="Kozuka Gothic Pr6N R" pitchFamily="34" charset="-128"/>
              <a:cs typeface="Tahoma" pitchFamily="34" charset="0"/>
            </a:endParaRPr>
          </a:p>
        </p:txBody>
      </p:sp>
    </p:spTree>
    <p:extLst>
      <p:ext uri="{BB962C8B-B14F-4D97-AF65-F5344CB8AC3E}">
        <p14:creationId xmlns:p14="http://schemas.microsoft.com/office/powerpoint/2010/main" val="37110337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0" y="260350"/>
            <a:ext cx="3455988" cy="647700"/>
          </a:xfrm>
        </p:spPr>
        <p:txBody>
          <a:bodyPr/>
          <a:lstStyle>
            <a:lvl1pPr algn="r">
              <a:defRPr/>
            </a:lvl1pPr>
          </a:lstStyle>
          <a:p>
            <a:r>
              <a:rPr lang="ru-RU" dirty="0" smtClean="0"/>
              <a:t>ОБРАЗЕЦ ЗАГОЛОВКА</a:t>
            </a:r>
            <a:endParaRPr lang="ru-RU" dirty="0"/>
          </a:p>
        </p:txBody>
      </p:sp>
      <p:sp>
        <p:nvSpPr>
          <p:cNvPr id="3" name="Объект 2"/>
          <p:cNvSpPr>
            <a:spLocks noGrp="1"/>
          </p:cNvSpPr>
          <p:nvPr>
            <p:ph idx="1"/>
          </p:nvPr>
        </p:nvSpPr>
        <p:spPr>
          <a:xfrm>
            <a:off x="1043608" y="2204864"/>
            <a:ext cx="6984776" cy="2736305"/>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Текст 9"/>
          <p:cNvSpPr>
            <a:spLocks noGrp="1"/>
          </p:cNvSpPr>
          <p:nvPr>
            <p:ph type="body" sz="quarter" idx="10" hasCustomPrompt="1"/>
          </p:nvPr>
        </p:nvSpPr>
        <p:spPr>
          <a:xfrm>
            <a:off x="1043608" y="1916832"/>
            <a:ext cx="2592387" cy="287958"/>
          </a:xfrm>
        </p:spPr>
        <p:txBody>
          <a:bodyPr/>
          <a:lstStyle>
            <a:lvl1pPr marL="0" indent="0">
              <a:buNone/>
              <a:defRPr/>
            </a:lvl1pPr>
          </a:lstStyle>
          <a:p>
            <a:pPr lvl="0"/>
            <a:r>
              <a:rPr lang="ru-RU" dirty="0" smtClean="0"/>
              <a:t>ОБРАЗЕЦ ТЕКСТА</a:t>
            </a:r>
          </a:p>
        </p:txBody>
      </p:sp>
    </p:spTree>
    <p:extLst>
      <p:ext uri="{BB962C8B-B14F-4D97-AF65-F5344CB8AC3E}">
        <p14:creationId xmlns:p14="http://schemas.microsoft.com/office/powerpoint/2010/main" val="37501948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0" y="260350"/>
            <a:ext cx="3455988" cy="647700"/>
          </a:xfrm>
        </p:spPr>
        <p:txBody>
          <a:bodyPr/>
          <a:lstStyle>
            <a:lvl1pPr algn="r">
              <a:defRPr/>
            </a:lvl1pPr>
          </a:lstStyle>
          <a:p>
            <a:r>
              <a:rPr lang="ru-RU" dirty="0" smtClean="0"/>
              <a:t>ОБРАЗЕЦ ЗАГОЛОВКА</a:t>
            </a:r>
            <a:endParaRPr lang="ru-RU" dirty="0"/>
          </a:p>
        </p:txBody>
      </p:sp>
      <p:sp>
        <p:nvSpPr>
          <p:cNvPr id="3" name="Объект 2"/>
          <p:cNvSpPr>
            <a:spLocks noGrp="1"/>
          </p:cNvSpPr>
          <p:nvPr>
            <p:ph idx="1"/>
          </p:nvPr>
        </p:nvSpPr>
        <p:spPr>
          <a:xfrm>
            <a:off x="1043608" y="1916114"/>
            <a:ext cx="6984776" cy="3025056"/>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6230458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0" y="260350"/>
            <a:ext cx="3455988" cy="647700"/>
          </a:xfrm>
        </p:spPr>
        <p:txBody>
          <a:bodyPr/>
          <a:lstStyle>
            <a:lvl1pPr algn="r">
              <a:defRPr/>
            </a:lvl1pPr>
          </a:lstStyle>
          <a:p>
            <a:r>
              <a:rPr lang="ru-RU" dirty="0" smtClean="0"/>
              <a:t>ОБРАЗЕЦ ЗАГОЛОВКА</a:t>
            </a:r>
            <a:endParaRPr lang="ru-RU" dirty="0"/>
          </a:p>
        </p:txBody>
      </p:sp>
      <p:sp>
        <p:nvSpPr>
          <p:cNvPr id="3" name="Объект 2"/>
          <p:cNvSpPr>
            <a:spLocks noGrp="1"/>
          </p:cNvSpPr>
          <p:nvPr>
            <p:ph idx="1"/>
          </p:nvPr>
        </p:nvSpPr>
        <p:spPr>
          <a:xfrm>
            <a:off x="1043608" y="2205038"/>
            <a:ext cx="3456384" cy="2736131"/>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2"/>
          <p:cNvSpPr>
            <a:spLocks noGrp="1"/>
          </p:cNvSpPr>
          <p:nvPr>
            <p:ph idx="10"/>
          </p:nvPr>
        </p:nvSpPr>
        <p:spPr>
          <a:xfrm>
            <a:off x="4571604" y="2205038"/>
            <a:ext cx="3456384" cy="2736131"/>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Текст 9"/>
          <p:cNvSpPr>
            <a:spLocks noGrp="1"/>
          </p:cNvSpPr>
          <p:nvPr>
            <p:ph type="body" sz="quarter" idx="11" hasCustomPrompt="1"/>
          </p:nvPr>
        </p:nvSpPr>
        <p:spPr>
          <a:xfrm>
            <a:off x="1043608" y="1916832"/>
            <a:ext cx="3456955" cy="287958"/>
          </a:xfrm>
        </p:spPr>
        <p:txBody>
          <a:bodyPr/>
          <a:lstStyle>
            <a:lvl1pPr marL="0" indent="0">
              <a:buNone/>
              <a:defRPr/>
            </a:lvl1pPr>
          </a:lstStyle>
          <a:p>
            <a:pPr lvl="0"/>
            <a:r>
              <a:rPr lang="ru-RU" dirty="0" smtClean="0"/>
              <a:t>ОБРАЗЕЦ ТЕКСТА</a:t>
            </a:r>
          </a:p>
        </p:txBody>
      </p:sp>
      <p:sp>
        <p:nvSpPr>
          <p:cNvPr id="8" name="Текст 9"/>
          <p:cNvSpPr>
            <a:spLocks noGrp="1"/>
          </p:cNvSpPr>
          <p:nvPr>
            <p:ph type="body" sz="quarter" idx="12" hasCustomPrompt="1"/>
          </p:nvPr>
        </p:nvSpPr>
        <p:spPr>
          <a:xfrm>
            <a:off x="4572000" y="1917080"/>
            <a:ext cx="3456955" cy="287958"/>
          </a:xfrm>
        </p:spPr>
        <p:txBody>
          <a:bodyPr/>
          <a:lstStyle>
            <a:lvl1pPr marL="0" indent="0">
              <a:buNone/>
              <a:defRPr/>
            </a:lvl1pPr>
          </a:lstStyle>
          <a:p>
            <a:pPr lvl="0"/>
            <a:r>
              <a:rPr lang="ru-RU" dirty="0" smtClean="0"/>
              <a:t>ОБРАЗЕЦ ТЕКСТА</a:t>
            </a:r>
          </a:p>
        </p:txBody>
      </p:sp>
    </p:spTree>
    <p:extLst>
      <p:ext uri="{BB962C8B-B14F-4D97-AF65-F5344CB8AC3E}">
        <p14:creationId xmlns:p14="http://schemas.microsoft.com/office/powerpoint/2010/main" val="3215541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0" y="260350"/>
            <a:ext cx="3455988" cy="647700"/>
          </a:xfrm>
        </p:spPr>
        <p:txBody>
          <a:bodyPr/>
          <a:lstStyle>
            <a:lvl1pPr algn="r">
              <a:defRPr/>
            </a:lvl1pPr>
          </a:lstStyle>
          <a:p>
            <a:r>
              <a:rPr lang="ru-RU" dirty="0" smtClean="0"/>
              <a:t>ОБРАЗЕЦ ЗАГОЛОВКА</a:t>
            </a:r>
            <a:endParaRPr lang="ru-RU" dirty="0"/>
          </a:p>
        </p:txBody>
      </p:sp>
      <p:sp>
        <p:nvSpPr>
          <p:cNvPr id="3" name="Объект 2"/>
          <p:cNvSpPr>
            <a:spLocks noGrp="1"/>
          </p:cNvSpPr>
          <p:nvPr>
            <p:ph idx="1"/>
          </p:nvPr>
        </p:nvSpPr>
        <p:spPr>
          <a:xfrm>
            <a:off x="1043608" y="1916114"/>
            <a:ext cx="3456384" cy="3025056"/>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2"/>
          <p:cNvSpPr>
            <a:spLocks noGrp="1"/>
          </p:cNvSpPr>
          <p:nvPr>
            <p:ph idx="10"/>
          </p:nvPr>
        </p:nvSpPr>
        <p:spPr>
          <a:xfrm>
            <a:off x="4571604" y="1916114"/>
            <a:ext cx="3456384" cy="3025056"/>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683843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0" y="260350"/>
            <a:ext cx="3455988" cy="647700"/>
          </a:xfrm>
        </p:spPr>
        <p:txBody>
          <a:bodyPr/>
          <a:lstStyle>
            <a:lvl1pPr algn="r">
              <a:defRPr/>
            </a:lvl1pPr>
          </a:lstStyle>
          <a:p>
            <a:r>
              <a:rPr lang="ru-RU" dirty="0" smtClean="0"/>
              <a:t>ОБРАЗЕЦ ЗАГОЛОВКА</a:t>
            </a:r>
            <a:endParaRPr lang="ru-RU" dirty="0"/>
          </a:p>
        </p:txBody>
      </p:sp>
      <p:sp>
        <p:nvSpPr>
          <p:cNvPr id="4" name="Объект 2"/>
          <p:cNvSpPr>
            <a:spLocks noGrp="1"/>
          </p:cNvSpPr>
          <p:nvPr>
            <p:ph idx="10"/>
          </p:nvPr>
        </p:nvSpPr>
        <p:spPr>
          <a:xfrm>
            <a:off x="1043608" y="1916114"/>
            <a:ext cx="6984380" cy="2304974"/>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6"/>
          <p:cNvSpPr>
            <a:spLocks noGrp="1"/>
          </p:cNvSpPr>
          <p:nvPr>
            <p:ph type="body" sz="quarter" idx="12"/>
          </p:nvPr>
        </p:nvSpPr>
        <p:spPr>
          <a:xfrm>
            <a:off x="1042988" y="4221163"/>
            <a:ext cx="6985000" cy="72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36346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0" y="260350"/>
            <a:ext cx="3455988" cy="647700"/>
          </a:xfrm>
        </p:spPr>
        <p:txBody>
          <a:bodyPr/>
          <a:lstStyle>
            <a:lvl1pPr algn="r">
              <a:defRPr/>
            </a:lvl1pPr>
          </a:lstStyle>
          <a:p>
            <a:r>
              <a:rPr lang="ru-RU" dirty="0" smtClean="0"/>
              <a:t>ОБРАЗЕЦ ЗАГОЛОВКА</a:t>
            </a:r>
            <a:endParaRPr lang="ru-RU" dirty="0"/>
          </a:p>
        </p:txBody>
      </p:sp>
      <p:sp>
        <p:nvSpPr>
          <p:cNvPr id="4" name="Объект 2"/>
          <p:cNvSpPr>
            <a:spLocks noGrp="1"/>
          </p:cNvSpPr>
          <p:nvPr>
            <p:ph idx="10"/>
          </p:nvPr>
        </p:nvSpPr>
        <p:spPr>
          <a:xfrm>
            <a:off x="1043608" y="1916114"/>
            <a:ext cx="3456384" cy="2304974"/>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Объект 2"/>
          <p:cNvSpPr>
            <a:spLocks noGrp="1"/>
          </p:cNvSpPr>
          <p:nvPr>
            <p:ph idx="11"/>
          </p:nvPr>
        </p:nvSpPr>
        <p:spPr>
          <a:xfrm>
            <a:off x="4551509" y="1916113"/>
            <a:ext cx="3456384" cy="2304975"/>
          </a:xfrm>
        </p:spPr>
        <p:txBody>
          <a:bodyPr>
            <a:normAutofit/>
          </a:bodyPr>
          <a:lstStyle>
            <a:lvl1pPr>
              <a:defRPr sz="1200">
                <a:solidFill>
                  <a:schemeClr val="tx1">
                    <a:lumMod val="50000"/>
                    <a:lumOff val="50000"/>
                  </a:schemeClr>
                </a:solidFill>
                <a:latin typeface="Tahoma" pitchFamily="34" charset="0"/>
                <a:cs typeface="Tahoma" pitchFamily="34" charset="0"/>
              </a:defRPr>
            </a:lvl1pPr>
            <a:lvl2pPr>
              <a:defRPr sz="1200">
                <a:solidFill>
                  <a:schemeClr val="tx1">
                    <a:lumMod val="50000"/>
                    <a:lumOff val="50000"/>
                  </a:schemeClr>
                </a:solidFill>
                <a:latin typeface="Tahoma" pitchFamily="34" charset="0"/>
                <a:cs typeface="Tahoma" pitchFamily="34" charset="0"/>
              </a:defRPr>
            </a:lvl2pPr>
            <a:lvl3pPr>
              <a:defRPr sz="1200">
                <a:solidFill>
                  <a:schemeClr val="tx1">
                    <a:lumMod val="50000"/>
                    <a:lumOff val="50000"/>
                  </a:schemeClr>
                </a:solidFill>
                <a:latin typeface="Tahoma" pitchFamily="34" charset="0"/>
                <a:cs typeface="Tahoma" pitchFamily="34" charset="0"/>
              </a:defRPr>
            </a:lvl3pPr>
            <a:lvl4pPr>
              <a:defRPr sz="1200">
                <a:solidFill>
                  <a:schemeClr val="tx1">
                    <a:lumMod val="50000"/>
                    <a:lumOff val="50000"/>
                  </a:schemeClr>
                </a:solidFill>
                <a:latin typeface="Tahoma" pitchFamily="34" charset="0"/>
                <a:cs typeface="Tahoma" pitchFamily="34" charset="0"/>
              </a:defRPr>
            </a:lvl4pPr>
            <a:lvl5pPr>
              <a:defRPr sz="1200">
                <a:solidFill>
                  <a:schemeClr val="tx1">
                    <a:lumMod val="50000"/>
                    <a:lumOff val="50000"/>
                  </a:schemeClr>
                </a:solidFill>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Текст 6"/>
          <p:cNvSpPr>
            <a:spLocks noGrp="1"/>
          </p:cNvSpPr>
          <p:nvPr>
            <p:ph type="body" sz="quarter" idx="12"/>
          </p:nvPr>
        </p:nvSpPr>
        <p:spPr>
          <a:xfrm>
            <a:off x="1042988" y="4221163"/>
            <a:ext cx="6985000" cy="72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556469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60350"/>
            <a:ext cx="3455988" cy="6477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43608" y="1916113"/>
            <a:ext cx="6984380" cy="302577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70949058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60" r:id="rId4"/>
    <p:sldLayoutId id="2147483650" r:id="rId5"/>
    <p:sldLayoutId id="2147483661" r:id="rId6"/>
    <p:sldLayoutId id="2147483657" r:id="rId7"/>
    <p:sldLayoutId id="2147483658" r:id="rId8"/>
    <p:sldLayoutId id="2147483659" r:id="rId9"/>
    <p:sldLayoutId id="2147483664" r:id="rId10"/>
  </p:sldLayoutIdLst>
  <p:timing>
    <p:tnLst>
      <p:par>
        <p:cTn id="1" dur="indefinite" restart="never" nodeType="tmRoot"/>
      </p:par>
    </p:tnLst>
  </p:timing>
  <p:txStyles>
    <p:titleStyle>
      <a:lvl1pPr algn="r" defTabSz="914400" rtl="0" eaLnBrk="1" latinLnBrk="0" hangingPunct="1">
        <a:spcBef>
          <a:spcPct val="0"/>
        </a:spcBef>
        <a:buNone/>
        <a:defRPr sz="1200" kern="1200">
          <a:solidFill>
            <a:schemeClr val="tx1">
              <a:lumMod val="50000"/>
              <a:lumOff val="50000"/>
            </a:schemeClr>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lumMod val="50000"/>
              <a:lumOff val="50000"/>
            </a:schemeClr>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lumMod val="50000"/>
              <a:lumOff val="50000"/>
            </a:schemeClr>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lumMod val="50000"/>
              <a:lumOff val="50000"/>
            </a:schemeClr>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lumMod val="50000"/>
              <a:lumOff val="50000"/>
            </a:schemeClr>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lumMod val="50000"/>
              <a:lumOff val="50000"/>
            </a:schemeClr>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package" Target="../embeddings/_____Microsoft_Excel1.xlsx"/><Relationship Id="rId3" Type="http://schemas.openxmlformats.org/officeDocument/2006/relationships/image" Target="../media/image25.png"/><Relationship Id="rId7"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28.png"/><Relationship Id="rId5" Type="http://schemas.openxmlformats.org/officeDocument/2006/relationships/image" Target="../media/image8.png"/><Relationship Id="rId10"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7.png"/><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3" Type="http://schemas.microsoft.com/office/2007/relationships/hdphoto" Target="../media/hdphoto3.wdp"/><Relationship Id="rId7" Type="http://schemas.openxmlformats.org/officeDocument/2006/relationships/image" Target="../media/image8.png"/><Relationship Id="rId12"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10.xml"/><Relationship Id="rId6" Type="http://schemas.microsoft.com/office/2007/relationships/hdphoto" Target="../media/hdphoto4.wdp"/><Relationship Id="rId11" Type="http://schemas.openxmlformats.org/officeDocument/2006/relationships/image" Target="../media/image44.jpeg"/><Relationship Id="rId5" Type="http://schemas.openxmlformats.org/officeDocument/2006/relationships/image" Target="../media/image41.png"/><Relationship Id="rId15" Type="http://schemas.microsoft.com/office/2007/relationships/hdphoto" Target="../media/hdphoto5.wdp"/><Relationship Id="rId10" Type="http://schemas.openxmlformats.org/officeDocument/2006/relationships/image" Target="../media/image43.jpeg"/><Relationship Id="rId4" Type="http://schemas.openxmlformats.org/officeDocument/2006/relationships/image" Target="../media/image26.jpeg"/><Relationship Id="rId9" Type="http://schemas.openxmlformats.org/officeDocument/2006/relationships/image" Target="../media/image42.jpeg"/><Relationship Id="rId14" Type="http://schemas.openxmlformats.org/officeDocument/2006/relationships/image" Target="../media/image46.jpe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8.png"/><Relationship Id="rId7" Type="http://schemas.openxmlformats.org/officeDocument/2006/relationships/image" Target="../media/image50.png"/><Relationship Id="rId2" Type="http://schemas.openxmlformats.org/officeDocument/2006/relationships/image" Target="../media/image47.jpeg"/><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63.jpeg"/><Relationship Id="rId2"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67.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0.xml"/><Relationship Id="rId5" Type="http://schemas.openxmlformats.org/officeDocument/2006/relationships/image" Target="../media/image7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32040" y="4941888"/>
            <a:ext cx="3886200" cy="1513879"/>
          </a:xfrm>
        </p:spPr>
        <p:txBody>
          <a:bodyPr>
            <a:normAutofit/>
          </a:bodyPr>
          <a:lstStyle/>
          <a:p>
            <a:r>
              <a:rPr lang="ru-RU" sz="1600" dirty="0" smtClean="0"/>
              <a:t>БЫТОВАЯ </a:t>
            </a:r>
            <a:r>
              <a:rPr lang="en-US" sz="1600" dirty="0" smtClean="0"/>
              <a:t> </a:t>
            </a:r>
            <a:r>
              <a:rPr lang="ru-RU" sz="1600" dirty="0" smtClean="0"/>
              <a:t>ПРИТОЧНАЯ </a:t>
            </a:r>
            <a:r>
              <a:rPr lang="en-US" sz="1600" dirty="0" smtClean="0"/>
              <a:t> </a:t>
            </a:r>
            <a:r>
              <a:rPr lang="ru-RU" sz="1600" dirty="0" smtClean="0"/>
              <a:t>ВЕНТИЛЯЦИЯ</a:t>
            </a:r>
            <a:br>
              <a:rPr lang="ru-RU" sz="1600" dirty="0" smtClean="0"/>
            </a:br>
            <a:r>
              <a:rPr lang="ru-RU" sz="1600" dirty="0" smtClean="0"/>
              <a:t/>
            </a:r>
            <a:br>
              <a:rPr lang="ru-RU" sz="1600" dirty="0" smtClean="0"/>
            </a:br>
            <a:r>
              <a:rPr lang="en-US" sz="1600" dirty="0" smtClean="0"/>
              <a:t>2017</a:t>
            </a:r>
            <a:endParaRPr lang="ru-RU" sz="1600" dirty="0"/>
          </a:p>
        </p:txBody>
      </p:sp>
    </p:spTree>
    <p:extLst>
      <p:ext uri="{BB962C8B-B14F-4D97-AF65-F5344CB8AC3E}">
        <p14:creationId xmlns:p14="http://schemas.microsoft.com/office/powerpoint/2010/main" val="231036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1412776"/>
            <a:ext cx="3960440" cy="2031325"/>
          </a:xfrm>
          <a:prstGeom prst="rect">
            <a:avLst/>
          </a:prstGeom>
        </p:spPr>
        <p:txBody>
          <a:bodyPr wrap="square">
            <a:spAutoFit/>
          </a:bodyPr>
          <a:lstStyle/>
          <a:p>
            <a:r>
              <a:rPr lang="ru-RU" b="1" dirty="0">
                <a:solidFill>
                  <a:schemeClr val="tx1">
                    <a:lumMod val="65000"/>
                    <a:lumOff val="35000"/>
                  </a:schemeClr>
                </a:solidFill>
              </a:rPr>
              <a:t>Кондиционер</a:t>
            </a:r>
            <a:r>
              <a:rPr lang="ru-RU" dirty="0">
                <a:solidFill>
                  <a:schemeClr val="tx1">
                    <a:lumMod val="65000"/>
                    <a:lumOff val="35000"/>
                  </a:schemeClr>
                </a:solidFill>
              </a:rPr>
              <a:t> – идеальное решение для охлаждения воздуха. </a:t>
            </a:r>
          </a:p>
          <a:p>
            <a:r>
              <a:rPr lang="ru-RU" dirty="0">
                <a:solidFill>
                  <a:schemeClr val="tx1">
                    <a:lumMod val="65000"/>
                    <a:lumOff val="35000"/>
                  </a:schemeClr>
                </a:solidFill>
              </a:rPr>
              <a:t>Принцип работы кондиционера построен на основе </a:t>
            </a:r>
            <a:r>
              <a:rPr lang="ru-RU" dirty="0" smtClean="0">
                <a:solidFill>
                  <a:schemeClr val="tx1">
                    <a:lumMod val="65000"/>
                    <a:lumOff val="35000"/>
                  </a:schemeClr>
                </a:solidFill>
              </a:rPr>
              <a:t>свойств теплоносителя (фреона) </a:t>
            </a:r>
            <a:r>
              <a:rPr lang="ru-RU" dirty="0">
                <a:solidFill>
                  <a:schemeClr val="tx1">
                    <a:lumMod val="65000"/>
                    <a:lumOff val="35000"/>
                  </a:schemeClr>
                </a:solidFill>
              </a:rPr>
              <a:t>поглощать и отдавать тепло, при переходе из газообразного состояния в жидкое</a:t>
            </a:r>
            <a:r>
              <a:rPr lang="ru-RU" dirty="0" smtClean="0">
                <a:solidFill>
                  <a:schemeClr val="tx1">
                    <a:lumMod val="65000"/>
                    <a:lumOff val="35000"/>
                  </a:schemeClr>
                </a:solidFill>
              </a:rPr>
              <a:t>.</a:t>
            </a:r>
            <a:endParaRPr lang="ru-RU" sz="1600" dirty="0" smtClean="0">
              <a:solidFill>
                <a:schemeClr val="tx1">
                  <a:lumMod val="65000"/>
                  <a:lumOff val="35000"/>
                </a:schemeClr>
              </a:solidFill>
            </a:endParaRPr>
          </a:p>
        </p:txBody>
      </p:sp>
      <p:grpSp>
        <p:nvGrpSpPr>
          <p:cNvPr id="38" name="Группа 37"/>
          <p:cNvGrpSpPr/>
          <p:nvPr/>
        </p:nvGrpSpPr>
        <p:grpSpPr>
          <a:xfrm>
            <a:off x="0" y="260648"/>
            <a:ext cx="9324528" cy="6597352"/>
            <a:chOff x="0" y="260648"/>
            <a:chExt cx="9324528" cy="6597352"/>
          </a:xfrm>
        </p:grpSpPr>
        <p:pic>
          <p:nvPicPr>
            <p:cNvPr id="39"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2" name="TextBox 11"/>
          <p:cNvSpPr txBox="1"/>
          <p:nvPr/>
        </p:nvSpPr>
        <p:spPr>
          <a:xfrm>
            <a:off x="2262628" y="394830"/>
            <a:ext cx="6557844" cy="646331"/>
          </a:xfrm>
          <a:prstGeom prst="rect">
            <a:avLst/>
          </a:prstGeom>
          <a:noFill/>
        </p:spPr>
        <p:txBody>
          <a:bodyPr wrap="square" rtlCol="0">
            <a:spAutoFit/>
          </a:bodyPr>
          <a:lstStyle/>
          <a:p>
            <a:r>
              <a:rPr lang="ru-RU" sz="3600" b="1" dirty="0" smtClean="0">
                <a:solidFill>
                  <a:srgbClr val="89CC40"/>
                </a:solidFill>
              </a:rPr>
              <a:t>Кондиционеры</a:t>
            </a:r>
            <a:endParaRPr lang="ru-RU" sz="2800" b="1" dirty="0">
              <a:solidFill>
                <a:srgbClr val="89CC40"/>
              </a:solidFill>
            </a:endParaRPr>
          </a:p>
        </p:txBody>
      </p:sp>
      <p:sp>
        <p:nvSpPr>
          <p:cNvPr id="13" name="Прямоугольник 12"/>
          <p:cNvSpPr/>
          <p:nvPr/>
        </p:nvSpPr>
        <p:spPr>
          <a:xfrm>
            <a:off x="323528" y="5189130"/>
            <a:ext cx="8197630" cy="400110"/>
          </a:xfrm>
          <a:prstGeom prst="rect">
            <a:avLst/>
          </a:prstGeom>
        </p:spPr>
        <p:txBody>
          <a:bodyPr wrap="square">
            <a:spAutoFit/>
          </a:bodyPr>
          <a:lstStyle/>
          <a:p>
            <a:r>
              <a:rPr lang="ru-RU" sz="2000" b="1" dirty="0" smtClean="0">
                <a:solidFill>
                  <a:srgbClr val="FF0000"/>
                </a:solidFill>
              </a:rPr>
              <a:t>Кондиционер не обеспечивает приток свежего воздуха </a:t>
            </a:r>
          </a:p>
        </p:txBody>
      </p:sp>
      <p:pic>
        <p:nvPicPr>
          <p:cNvPr id="2050" name="Picture 2" descr="image00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0" y="1052736"/>
            <a:ext cx="4176464" cy="242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323528" y="3717032"/>
            <a:ext cx="8424936" cy="1200329"/>
          </a:xfrm>
          <a:prstGeom prst="rect">
            <a:avLst/>
          </a:prstGeom>
        </p:spPr>
        <p:txBody>
          <a:bodyPr wrap="square">
            <a:spAutoFit/>
          </a:bodyPr>
          <a:lstStyle/>
          <a:p>
            <a:r>
              <a:rPr lang="ru-RU" dirty="0" smtClean="0">
                <a:solidFill>
                  <a:schemeClr val="tx1">
                    <a:lumMod val="65000"/>
                    <a:lumOff val="35000"/>
                  </a:schemeClr>
                </a:solidFill>
              </a:rPr>
              <a:t>Тепло выделяется в конденсаторе внешнего блока при этом нагревая уличный воздух, и охлаждает поток воздуха в испарителе внутреннего блока в помещении. </a:t>
            </a:r>
            <a:r>
              <a:rPr lang="ru-RU" b="1" dirty="0" smtClean="0">
                <a:solidFill>
                  <a:schemeClr val="tx1">
                    <a:lumMod val="65000"/>
                    <a:lumOff val="35000"/>
                  </a:schemeClr>
                </a:solidFill>
              </a:rPr>
              <a:t>Воздух во внутренний блок нагнетается вентилятором только из помещения, а не с улицы. </a:t>
            </a:r>
            <a:r>
              <a:rPr lang="ru-RU" dirty="0" smtClean="0">
                <a:solidFill>
                  <a:schemeClr val="tx1">
                    <a:lumMod val="65000"/>
                    <a:lumOff val="35000"/>
                  </a:schemeClr>
                </a:solidFill>
              </a:rPr>
              <a:t>По этому же принципу работают холодильники.</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868171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95536" y="3812847"/>
            <a:ext cx="4248472" cy="1200329"/>
          </a:xfrm>
          <a:prstGeom prst="rect">
            <a:avLst/>
          </a:prstGeom>
        </p:spPr>
        <p:txBody>
          <a:bodyPr wrap="square">
            <a:spAutoFit/>
          </a:bodyPr>
          <a:lstStyle/>
          <a:p>
            <a:r>
              <a:rPr lang="ru-RU" b="1" dirty="0" smtClean="0">
                <a:solidFill>
                  <a:schemeClr val="tx1">
                    <a:lumMod val="65000"/>
                    <a:lumOff val="35000"/>
                  </a:schemeClr>
                </a:solidFill>
              </a:rPr>
              <a:t>Увлажнители воздуха – </a:t>
            </a:r>
            <a:r>
              <a:rPr lang="ru-RU" dirty="0" smtClean="0">
                <a:solidFill>
                  <a:schemeClr val="tx1">
                    <a:lumMod val="65000"/>
                    <a:lumOff val="35000"/>
                  </a:schemeClr>
                </a:solidFill>
              </a:rPr>
              <a:t>ультразвуковые/традиционные поддерживают оптимальный уровень влажности в помещении (около 60%).</a:t>
            </a:r>
          </a:p>
        </p:txBody>
      </p:sp>
      <p:grpSp>
        <p:nvGrpSpPr>
          <p:cNvPr id="38" name="Группа 37"/>
          <p:cNvGrpSpPr/>
          <p:nvPr/>
        </p:nvGrpSpPr>
        <p:grpSpPr>
          <a:xfrm>
            <a:off x="0" y="260648"/>
            <a:ext cx="9324528" cy="6597352"/>
            <a:chOff x="0" y="260648"/>
            <a:chExt cx="9324528" cy="6597352"/>
          </a:xfrm>
        </p:grpSpPr>
        <p:pic>
          <p:nvPicPr>
            <p:cNvPr id="39"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2" name="TextBox 11"/>
          <p:cNvSpPr txBox="1"/>
          <p:nvPr/>
        </p:nvSpPr>
        <p:spPr>
          <a:xfrm>
            <a:off x="2262628" y="394830"/>
            <a:ext cx="6557844" cy="646331"/>
          </a:xfrm>
          <a:prstGeom prst="rect">
            <a:avLst/>
          </a:prstGeom>
          <a:noFill/>
        </p:spPr>
        <p:txBody>
          <a:bodyPr wrap="square" rtlCol="0">
            <a:spAutoFit/>
          </a:bodyPr>
          <a:lstStyle/>
          <a:p>
            <a:r>
              <a:rPr lang="ru-RU" sz="3600" b="1" dirty="0">
                <a:solidFill>
                  <a:srgbClr val="89CC40"/>
                </a:solidFill>
              </a:rPr>
              <a:t>Увлажнители и очистители</a:t>
            </a:r>
            <a:endParaRPr lang="ru-RU" sz="2800" b="1" dirty="0">
              <a:solidFill>
                <a:srgbClr val="89CC40"/>
              </a:solidFill>
            </a:endParaRPr>
          </a:p>
        </p:txBody>
      </p:sp>
      <p:sp>
        <p:nvSpPr>
          <p:cNvPr id="13" name="Прямоугольник 12"/>
          <p:cNvSpPr/>
          <p:nvPr/>
        </p:nvSpPr>
        <p:spPr>
          <a:xfrm>
            <a:off x="323528" y="5261138"/>
            <a:ext cx="8197630" cy="400110"/>
          </a:xfrm>
          <a:prstGeom prst="rect">
            <a:avLst/>
          </a:prstGeom>
        </p:spPr>
        <p:txBody>
          <a:bodyPr wrap="square">
            <a:spAutoFit/>
          </a:bodyPr>
          <a:lstStyle/>
          <a:p>
            <a:r>
              <a:rPr lang="ru-RU" sz="2000" b="1" dirty="0" smtClean="0">
                <a:solidFill>
                  <a:srgbClr val="FF0000"/>
                </a:solidFill>
              </a:rPr>
              <a:t>Не обеспечивают </a:t>
            </a:r>
            <a:r>
              <a:rPr lang="ru-RU" sz="2000" b="1" dirty="0">
                <a:solidFill>
                  <a:srgbClr val="FF0000"/>
                </a:solidFill>
              </a:rPr>
              <a:t>приток </a:t>
            </a:r>
            <a:r>
              <a:rPr lang="ru-RU" sz="2000" b="1" dirty="0" smtClean="0">
                <a:solidFill>
                  <a:srgbClr val="FF0000"/>
                </a:solidFill>
              </a:rPr>
              <a:t>воздуха насыщенного кислородом</a:t>
            </a:r>
          </a:p>
        </p:txBody>
      </p:sp>
      <p:pic>
        <p:nvPicPr>
          <p:cNvPr id="15" name="Рисунок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088" y="1309535"/>
            <a:ext cx="2003608" cy="2474665"/>
          </a:xfrm>
          <a:prstGeom prst="rect">
            <a:avLst/>
          </a:prstGeom>
        </p:spPr>
      </p:pic>
      <p:pic>
        <p:nvPicPr>
          <p:cNvPr id="16"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403648" y="1309535"/>
            <a:ext cx="1203008" cy="2415679"/>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4644008" y="3812847"/>
            <a:ext cx="4248472" cy="1200329"/>
          </a:xfrm>
          <a:prstGeom prst="rect">
            <a:avLst/>
          </a:prstGeom>
        </p:spPr>
        <p:txBody>
          <a:bodyPr wrap="square">
            <a:spAutoFit/>
          </a:bodyPr>
          <a:lstStyle/>
          <a:p>
            <a:r>
              <a:rPr lang="ru-RU" b="1" dirty="0" smtClean="0">
                <a:solidFill>
                  <a:schemeClr val="tx1">
                    <a:lumMod val="65000"/>
                    <a:lumOff val="35000"/>
                  </a:schemeClr>
                </a:solidFill>
              </a:rPr>
              <a:t>Очиститель воздуха </a:t>
            </a:r>
            <a:r>
              <a:rPr lang="ru-RU" b="1" dirty="0">
                <a:solidFill>
                  <a:schemeClr val="tx1">
                    <a:lumMod val="65000"/>
                    <a:lumOff val="35000"/>
                  </a:schemeClr>
                </a:solidFill>
              </a:rPr>
              <a:t>– </a:t>
            </a:r>
            <a:endParaRPr lang="ru-RU" b="1" dirty="0" smtClean="0">
              <a:solidFill>
                <a:schemeClr val="tx1">
                  <a:lumMod val="65000"/>
                  <a:lumOff val="35000"/>
                </a:schemeClr>
              </a:solidFill>
            </a:endParaRPr>
          </a:p>
          <a:p>
            <a:r>
              <a:rPr lang="ru-RU" dirty="0" smtClean="0">
                <a:solidFill>
                  <a:schemeClr val="tx1">
                    <a:lumMod val="65000"/>
                    <a:lumOff val="35000"/>
                  </a:schemeClr>
                </a:solidFill>
              </a:rPr>
              <a:t>эффективно очищают </a:t>
            </a:r>
            <a:r>
              <a:rPr lang="ru-RU" dirty="0">
                <a:solidFill>
                  <a:schemeClr val="tx1">
                    <a:lumMod val="65000"/>
                    <a:lumOff val="35000"/>
                  </a:schemeClr>
                </a:solidFill>
              </a:rPr>
              <a:t>воздух </a:t>
            </a:r>
            <a:r>
              <a:rPr lang="ru-RU" u="sng" dirty="0" smtClean="0">
                <a:solidFill>
                  <a:schemeClr val="tx1">
                    <a:lumMod val="65000"/>
                    <a:lumOff val="35000"/>
                  </a:schemeClr>
                </a:solidFill>
              </a:rPr>
              <a:t>внутри помещения</a:t>
            </a:r>
            <a:r>
              <a:rPr lang="ru-RU" dirty="0" smtClean="0">
                <a:solidFill>
                  <a:schemeClr val="tx1">
                    <a:lumMod val="65000"/>
                    <a:lumOff val="35000"/>
                  </a:schemeClr>
                </a:solidFill>
              </a:rPr>
              <a:t>, </a:t>
            </a:r>
            <a:r>
              <a:rPr lang="ru-RU" dirty="0">
                <a:solidFill>
                  <a:schemeClr val="tx1">
                    <a:lumMod val="65000"/>
                    <a:lumOff val="35000"/>
                  </a:schemeClr>
                </a:solidFill>
              </a:rPr>
              <a:t>пропуская его через систему фильтров. </a:t>
            </a:r>
          </a:p>
        </p:txBody>
      </p:sp>
    </p:spTree>
    <p:extLst>
      <p:ext uri="{BB962C8B-B14F-4D97-AF65-F5344CB8AC3E}">
        <p14:creationId xmlns:p14="http://schemas.microsoft.com/office/powerpoint/2010/main" val="519673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19572" y="5018246"/>
            <a:ext cx="8085710" cy="429766"/>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7" name="Диаграмма 26"/>
          <p:cNvGraphicFramePr>
            <a:graphicFrameLocks noGrp="1"/>
          </p:cNvGraphicFramePr>
          <p:nvPr>
            <p:extLst>
              <p:ext uri="{D42A27DB-BD31-4B8C-83A1-F6EECF244321}">
                <p14:modId xmlns:p14="http://schemas.microsoft.com/office/powerpoint/2010/main" val="3307333407"/>
              </p:ext>
            </p:extLst>
          </p:nvPr>
        </p:nvGraphicFramePr>
        <p:xfrm>
          <a:off x="251520" y="1184300"/>
          <a:ext cx="8658707" cy="4692972"/>
        </p:xfrm>
        <a:graphic>
          <a:graphicData uri="http://schemas.openxmlformats.org/drawingml/2006/chart">
            <c:chart xmlns:c="http://schemas.openxmlformats.org/drawingml/2006/chart" xmlns:r="http://schemas.openxmlformats.org/officeDocument/2006/relationships" r:id="rId3"/>
          </a:graphicData>
        </a:graphic>
      </p:graphicFrame>
      <p:sp>
        <p:nvSpPr>
          <p:cNvPr id="44" name="Прямоугольник 43"/>
          <p:cNvSpPr/>
          <p:nvPr/>
        </p:nvSpPr>
        <p:spPr>
          <a:xfrm>
            <a:off x="719572" y="1976388"/>
            <a:ext cx="8085710" cy="2294963"/>
          </a:xfrm>
          <a:prstGeom prst="rect">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719572" y="4271352"/>
            <a:ext cx="8085710" cy="729252"/>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2"/>
          <p:cNvGrpSpPr/>
          <p:nvPr/>
        </p:nvGrpSpPr>
        <p:grpSpPr>
          <a:xfrm>
            <a:off x="0" y="260648"/>
            <a:ext cx="9324528" cy="6597352"/>
            <a:chOff x="0" y="260648"/>
            <a:chExt cx="9324528" cy="6597352"/>
          </a:xfrm>
        </p:grpSpPr>
        <p:pic>
          <p:nvPicPr>
            <p:cNvPr id="4" name="Picture 2"/>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7" name="TextBox 6"/>
          <p:cNvSpPr txBox="1"/>
          <p:nvPr/>
        </p:nvSpPr>
        <p:spPr>
          <a:xfrm>
            <a:off x="2262628" y="394830"/>
            <a:ext cx="6881372" cy="584775"/>
          </a:xfrm>
          <a:prstGeom prst="rect">
            <a:avLst/>
          </a:prstGeom>
          <a:noFill/>
        </p:spPr>
        <p:txBody>
          <a:bodyPr wrap="square" rtlCol="0">
            <a:spAutoFit/>
          </a:bodyPr>
          <a:lstStyle/>
          <a:p>
            <a:r>
              <a:rPr lang="ru-RU" sz="3200" b="1" dirty="0" smtClean="0">
                <a:solidFill>
                  <a:srgbClr val="89CC40"/>
                </a:solidFill>
              </a:rPr>
              <a:t>Уровень </a:t>
            </a:r>
            <a:r>
              <a:rPr lang="en-US" sz="3200" b="1" dirty="0" smtClean="0">
                <a:solidFill>
                  <a:srgbClr val="89CC40"/>
                </a:solidFill>
              </a:rPr>
              <a:t>CO2</a:t>
            </a:r>
            <a:r>
              <a:rPr lang="ru-RU" sz="3200" b="1" dirty="0" smtClean="0">
                <a:solidFill>
                  <a:srgbClr val="89CC40"/>
                </a:solidFill>
              </a:rPr>
              <a:t> в помещении</a:t>
            </a:r>
            <a:endParaRPr lang="ru-RU" sz="2400" b="1" dirty="0">
              <a:solidFill>
                <a:srgbClr val="89CC40"/>
              </a:solidFill>
            </a:endParaRPr>
          </a:p>
        </p:txBody>
      </p:sp>
      <p:sp>
        <p:nvSpPr>
          <p:cNvPr id="8" name="TextBox 7"/>
          <p:cNvSpPr txBox="1"/>
          <p:nvPr/>
        </p:nvSpPr>
        <p:spPr>
          <a:xfrm>
            <a:off x="251520" y="5504780"/>
            <a:ext cx="936104" cy="369332"/>
          </a:xfrm>
          <a:prstGeom prst="rect">
            <a:avLst/>
          </a:prstGeom>
          <a:noFill/>
        </p:spPr>
        <p:txBody>
          <a:bodyPr wrap="square" rtlCol="0">
            <a:spAutoFit/>
          </a:bodyPr>
          <a:lstStyle/>
          <a:p>
            <a:r>
              <a:rPr lang="ru-RU" b="1" dirty="0" smtClean="0"/>
              <a:t>Часы</a:t>
            </a:r>
            <a:endParaRPr lang="ru-RU" b="1" dirty="0"/>
          </a:p>
        </p:txBody>
      </p:sp>
      <p:sp>
        <p:nvSpPr>
          <p:cNvPr id="40" name="TextBox 39"/>
          <p:cNvSpPr txBox="1"/>
          <p:nvPr/>
        </p:nvSpPr>
        <p:spPr>
          <a:xfrm>
            <a:off x="210071" y="1196752"/>
            <a:ext cx="1121569" cy="646331"/>
          </a:xfrm>
          <a:prstGeom prst="rect">
            <a:avLst/>
          </a:prstGeom>
          <a:noFill/>
        </p:spPr>
        <p:txBody>
          <a:bodyPr wrap="square" rtlCol="0">
            <a:spAutoFit/>
          </a:bodyPr>
          <a:lstStyle/>
          <a:p>
            <a:r>
              <a:rPr lang="ru-RU" b="1" dirty="0" smtClean="0"/>
              <a:t>Уровень СО2, </a:t>
            </a:r>
            <a:r>
              <a:rPr lang="en-US" b="1" dirty="0" smtClean="0"/>
              <a:t>ppm</a:t>
            </a:r>
            <a:endParaRPr lang="ru-RU" b="1" dirty="0"/>
          </a:p>
        </p:txBody>
      </p:sp>
      <p:sp>
        <p:nvSpPr>
          <p:cNvPr id="45" name="TextBox 44"/>
          <p:cNvSpPr txBox="1"/>
          <p:nvPr/>
        </p:nvSpPr>
        <p:spPr>
          <a:xfrm>
            <a:off x="865737" y="2039104"/>
            <a:ext cx="3585210" cy="369332"/>
          </a:xfrm>
          <a:prstGeom prst="rect">
            <a:avLst/>
          </a:prstGeom>
          <a:noFill/>
        </p:spPr>
        <p:txBody>
          <a:bodyPr wrap="square" rtlCol="0">
            <a:spAutoFit/>
          </a:bodyPr>
          <a:lstStyle/>
          <a:p>
            <a:r>
              <a:rPr lang="ru-RU" b="1" dirty="0" smtClean="0">
                <a:solidFill>
                  <a:schemeClr val="bg1">
                    <a:lumMod val="50000"/>
                  </a:schemeClr>
                </a:solidFill>
              </a:rPr>
              <a:t>Опасная концентрация СО2</a:t>
            </a:r>
            <a:endParaRPr lang="ru-RU" b="1" dirty="0">
              <a:solidFill>
                <a:schemeClr val="bg1">
                  <a:lumMod val="50000"/>
                </a:schemeClr>
              </a:solidFill>
            </a:endParaRPr>
          </a:p>
        </p:txBody>
      </p:sp>
      <p:sp>
        <p:nvSpPr>
          <p:cNvPr id="49" name="TextBox 48"/>
          <p:cNvSpPr txBox="1"/>
          <p:nvPr/>
        </p:nvSpPr>
        <p:spPr>
          <a:xfrm>
            <a:off x="3939560" y="3846481"/>
            <a:ext cx="4865722" cy="307777"/>
          </a:xfrm>
          <a:prstGeom prst="rect">
            <a:avLst/>
          </a:prstGeom>
          <a:noFill/>
        </p:spPr>
        <p:txBody>
          <a:bodyPr wrap="square" rtlCol="0">
            <a:spAutoFit/>
          </a:bodyPr>
          <a:lstStyle>
            <a:defPPr>
              <a:defRPr lang="ru-RU"/>
            </a:defPPr>
            <a:lvl1pPr>
              <a:defRPr sz="1400">
                <a:solidFill>
                  <a:schemeClr val="bg1">
                    <a:lumMod val="50000"/>
                  </a:schemeClr>
                </a:solidFill>
              </a:defRPr>
            </a:lvl1pPr>
          </a:lstStyle>
          <a:p>
            <a:r>
              <a:rPr lang="ru-RU" dirty="0">
                <a:solidFill>
                  <a:schemeClr val="tx1">
                    <a:lumMod val="65000"/>
                    <a:lumOff val="35000"/>
                  </a:schemeClr>
                </a:solidFill>
              </a:rPr>
              <a:t>Сонливость, слабость, головная боль</a:t>
            </a:r>
          </a:p>
        </p:txBody>
      </p:sp>
      <p:sp>
        <p:nvSpPr>
          <p:cNvPr id="50" name="TextBox 49"/>
          <p:cNvSpPr txBox="1"/>
          <p:nvPr/>
        </p:nvSpPr>
        <p:spPr>
          <a:xfrm>
            <a:off x="3003456" y="4515778"/>
            <a:ext cx="6393080" cy="307777"/>
          </a:xfrm>
          <a:prstGeom prst="rect">
            <a:avLst/>
          </a:prstGeom>
          <a:noFill/>
        </p:spPr>
        <p:txBody>
          <a:bodyPr wrap="square" rtlCol="0">
            <a:spAutoFit/>
          </a:bodyPr>
          <a:lstStyle/>
          <a:p>
            <a:r>
              <a:rPr lang="ru-RU" sz="1400" dirty="0" smtClean="0">
                <a:solidFill>
                  <a:schemeClr val="tx1">
                    <a:lumMod val="65000"/>
                    <a:lumOff val="35000"/>
                  </a:schemeClr>
                </a:solidFill>
              </a:rPr>
              <a:t>Духота, потеря концентрации</a:t>
            </a:r>
            <a:endParaRPr lang="ru-RU" sz="1400" dirty="0">
              <a:solidFill>
                <a:schemeClr val="tx1">
                  <a:lumMod val="65000"/>
                  <a:lumOff val="35000"/>
                </a:schemeClr>
              </a:solidFill>
            </a:endParaRPr>
          </a:p>
        </p:txBody>
      </p:sp>
      <p:sp>
        <p:nvSpPr>
          <p:cNvPr id="53" name="TextBox 52"/>
          <p:cNvSpPr txBox="1"/>
          <p:nvPr/>
        </p:nvSpPr>
        <p:spPr>
          <a:xfrm>
            <a:off x="2139360" y="5072732"/>
            <a:ext cx="6393080" cy="307777"/>
          </a:xfrm>
          <a:prstGeom prst="rect">
            <a:avLst/>
          </a:prstGeom>
          <a:noFill/>
        </p:spPr>
        <p:txBody>
          <a:bodyPr wrap="square" rtlCol="0">
            <a:spAutoFit/>
          </a:bodyPr>
          <a:lstStyle>
            <a:defPPr>
              <a:defRPr lang="ru-RU"/>
            </a:defPPr>
            <a:lvl1pPr>
              <a:defRPr sz="1400">
                <a:solidFill>
                  <a:schemeClr val="bg1">
                    <a:lumMod val="50000"/>
                  </a:schemeClr>
                </a:solidFill>
              </a:defRPr>
            </a:lvl1pPr>
          </a:lstStyle>
          <a:p>
            <a:r>
              <a:rPr lang="ru-RU" dirty="0">
                <a:solidFill>
                  <a:schemeClr val="tx1">
                    <a:lumMod val="65000"/>
                    <a:lumOff val="35000"/>
                  </a:schemeClr>
                </a:solidFill>
              </a:rPr>
              <a:t>Допустимый уровень</a:t>
            </a:r>
          </a:p>
        </p:txBody>
      </p:sp>
      <p:sp>
        <p:nvSpPr>
          <p:cNvPr id="54" name="TextBox 53"/>
          <p:cNvSpPr txBox="1"/>
          <p:nvPr/>
        </p:nvSpPr>
        <p:spPr>
          <a:xfrm>
            <a:off x="5307712" y="1956643"/>
            <a:ext cx="3497570" cy="307777"/>
          </a:xfrm>
          <a:prstGeom prst="rect">
            <a:avLst/>
          </a:prstGeom>
          <a:noFill/>
        </p:spPr>
        <p:txBody>
          <a:bodyPr wrap="square" rtlCol="0">
            <a:spAutoFit/>
          </a:bodyPr>
          <a:lstStyle>
            <a:defPPr>
              <a:defRPr lang="ru-RU"/>
            </a:defPPr>
            <a:lvl1pPr>
              <a:defRPr sz="1400">
                <a:solidFill>
                  <a:schemeClr val="bg1">
                    <a:lumMod val="50000"/>
                  </a:schemeClr>
                </a:solidFill>
              </a:defRPr>
            </a:lvl1pPr>
          </a:lstStyle>
          <a:p>
            <a:r>
              <a:rPr lang="ru-RU" dirty="0"/>
              <a:t>Отклонения в нервной системе и здоровье</a:t>
            </a:r>
          </a:p>
        </p:txBody>
      </p:sp>
      <p:sp>
        <p:nvSpPr>
          <p:cNvPr id="19" name="TextBox 18"/>
          <p:cNvSpPr txBox="1"/>
          <p:nvPr/>
        </p:nvSpPr>
        <p:spPr>
          <a:xfrm>
            <a:off x="4939856" y="3068960"/>
            <a:ext cx="4233282" cy="523220"/>
          </a:xfrm>
          <a:prstGeom prst="rect">
            <a:avLst/>
          </a:prstGeom>
          <a:noFill/>
        </p:spPr>
        <p:txBody>
          <a:bodyPr wrap="square" rtlCol="0">
            <a:spAutoFit/>
          </a:bodyPr>
          <a:lstStyle>
            <a:defPPr>
              <a:defRPr lang="ru-RU"/>
            </a:defPPr>
            <a:lvl1pPr>
              <a:defRPr sz="1400">
                <a:solidFill>
                  <a:schemeClr val="bg1">
                    <a:lumMod val="50000"/>
                  </a:schemeClr>
                </a:solidFill>
              </a:defRPr>
            </a:lvl1pPr>
          </a:lstStyle>
          <a:p>
            <a:r>
              <a:rPr lang="ru-RU" dirty="0" smtClean="0">
                <a:solidFill>
                  <a:schemeClr val="tx1">
                    <a:lumMod val="65000"/>
                    <a:lumOff val="35000"/>
                  </a:schemeClr>
                </a:solidFill>
              </a:rPr>
              <a:t>Апатия, раздражение глаз и носоглотки, </a:t>
            </a:r>
          </a:p>
          <a:p>
            <a:r>
              <a:rPr lang="ru-RU" dirty="0" smtClean="0">
                <a:solidFill>
                  <a:schemeClr val="tx1">
                    <a:lumMod val="65000"/>
                    <a:lumOff val="35000"/>
                  </a:schemeClr>
                </a:solidFill>
              </a:rPr>
              <a:t>нарушение сна</a:t>
            </a:r>
            <a:endParaRPr lang="ru-RU" dirty="0">
              <a:solidFill>
                <a:schemeClr val="tx1">
                  <a:lumMod val="65000"/>
                  <a:lumOff val="35000"/>
                </a:schemeClr>
              </a:solidFill>
            </a:endParaRPr>
          </a:p>
        </p:txBody>
      </p:sp>
      <p:sp>
        <p:nvSpPr>
          <p:cNvPr id="2" name="TextBox 1"/>
          <p:cNvSpPr txBox="1"/>
          <p:nvPr/>
        </p:nvSpPr>
        <p:spPr>
          <a:xfrm>
            <a:off x="827584" y="3846481"/>
            <a:ext cx="1800200" cy="369332"/>
          </a:xfrm>
          <a:prstGeom prst="rect">
            <a:avLst/>
          </a:prstGeom>
          <a:noFill/>
        </p:spPr>
        <p:txBody>
          <a:bodyPr wrap="square" rtlCol="0">
            <a:spAutoFit/>
          </a:bodyPr>
          <a:lstStyle/>
          <a:p>
            <a:r>
              <a:rPr lang="ru-RU" b="1" dirty="0" smtClean="0">
                <a:solidFill>
                  <a:srgbClr val="C00000"/>
                </a:solidFill>
              </a:rPr>
              <a:t>ПДК </a:t>
            </a:r>
            <a:r>
              <a:rPr lang="en-US" b="1" dirty="0" smtClean="0">
                <a:solidFill>
                  <a:srgbClr val="C00000"/>
                </a:solidFill>
              </a:rPr>
              <a:t>1000 ppm</a:t>
            </a:r>
            <a:endParaRPr lang="ru-RU" b="1" dirty="0">
              <a:solidFill>
                <a:srgbClr val="C00000"/>
              </a:solidFill>
            </a:endParaRPr>
          </a:p>
        </p:txBody>
      </p:sp>
      <p:cxnSp>
        <p:nvCxnSpPr>
          <p:cNvPr id="11" name="Прямая соединительная линия 10"/>
          <p:cNvCxnSpPr/>
          <p:nvPr/>
        </p:nvCxnSpPr>
        <p:spPr>
          <a:xfrm>
            <a:off x="3203848" y="1976388"/>
            <a:ext cx="0" cy="371305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596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260648"/>
            <a:ext cx="9324528" cy="6597352"/>
            <a:chOff x="0" y="260648"/>
            <a:chExt cx="9324528" cy="6597352"/>
          </a:xfrm>
        </p:grpSpPr>
        <p:pic>
          <p:nvPicPr>
            <p:cNvPr id="4"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7" name="TextBox 6"/>
          <p:cNvSpPr txBox="1"/>
          <p:nvPr/>
        </p:nvSpPr>
        <p:spPr>
          <a:xfrm>
            <a:off x="2262628" y="394830"/>
            <a:ext cx="6881372" cy="646331"/>
          </a:xfrm>
          <a:prstGeom prst="rect">
            <a:avLst/>
          </a:prstGeom>
          <a:noFill/>
        </p:spPr>
        <p:txBody>
          <a:bodyPr wrap="square" rtlCol="0">
            <a:spAutoFit/>
          </a:bodyPr>
          <a:lstStyle/>
          <a:p>
            <a:r>
              <a:rPr lang="ru-RU" sz="3600" b="1" dirty="0" smtClean="0">
                <a:solidFill>
                  <a:srgbClr val="89CC40"/>
                </a:solidFill>
              </a:rPr>
              <a:t>Влияние уровня </a:t>
            </a:r>
            <a:r>
              <a:rPr lang="en-US" sz="3600" b="1" dirty="0" smtClean="0">
                <a:solidFill>
                  <a:srgbClr val="89CC40"/>
                </a:solidFill>
              </a:rPr>
              <a:t>CO2</a:t>
            </a:r>
            <a:endParaRPr lang="ru-RU" sz="2800" b="1" dirty="0">
              <a:solidFill>
                <a:srgbClr val="89CC40"/>
              </a:solidFill>
            </a:endParaRPr>
          </a:p>
        </p:txBody>
      </p:sp>
      <p:sp>
        <p:nvSpPr>
          <p:cNvPr id="20" name="TextBox 19"/>
          <p:cNvSpPr txBox="1"/>
          <p:nvPr/>
        </p:nvSpPr>
        <p:spPr>
          <a:xfrm>
            <a:off x="5086947" y="3789040"/>
            <a:ext cx="3877541" cy="1877437"/>
          </a:xfrm>
          <a:prstGeom prst="rect">
            <a:avLst/>
          </a:prstGeom>
          <a:noFill/>
        </p:spPr>
        <p:txBody>
          <a:bodyPr wrap="square" rtlCol="0">
            <a:spAutoFit/>
          </a:bodyPr>
          <a:lstStyle/>
          <a:p>
            <a:r>
              <a:rPr lang="ru-RU" sz="1600" b="1" dirty="0" smtClean="0">
                <a:solidFill>
                  <a:srgbClr val="FF0000"/>
                </a:solidFill>
              </a:rPr>
              <a:t>Воздействие на носоглотку и дыхательную систему:</a:t>
            </a:r>
          </a:p>
          <a:p>
            <a:r>
              <a:rPr lang="ru-RU" sz="1400" dirty="0" smtClean="0">
                <a:solidFill>
                  <a:schemeClr val="tx1">
                    <a:lumMod val="50000"/>
                    <a:lumOff val="50000"/>
                  </a:schemeClr>
                </a:solidFill>
              </a:rPr>
              <a:t>- Риниты (воспаления </a:t>
            </a:r>
            <a:r>
              <a:rPr lang="ru-RU" sz="1400" dirty="0">
                <a:solidFill>
                  <a:schemeClr val="tx1">
                    <a:lumMod val="50000"/>
                    <a:lumOff val="50000"/>
                  </a:schemeClr>
                </a:solidFill>
              </a:rPr>
              <a:t>слизистой оболочки </a:t>
            </a:r>
            <a:r>
              <a:rPr lang="ru-RU" sz="1400" dirty="0" smtClean="0">
                <a:solidFill>
                  <a:schemeClr val="tx1">
                    <a:lumMod val="50000"/>
                    <a:lumOff val="50000"/>
                  </a:schemeClr>
                </a:solidFill>
              </a:rPr>
              <a:t>носа)</a:t>
            </a:r>
          </a:p>
          <a:p>
            <a:r>
              <a:rPr lang="ru-RU" sz="1400" dirty="0" smtClean="0">
                <a:solidFill>
                  <a:schemeClr val="tx1">
                    <a:lumMod val="50000"/>
                    <a:lumOff val="50000"/>
                  </a:schemeClr>
                </a:solidFill>
              </a:rPr>
              <a:t>- Обострение аллергии</a:t>
            </a:r>
          </a:p>
          <a:p>
            <a:r>
              <a:rPr lang="ru-RU" sz="1400" dirty="0" smtClean="0">
                <a:solidFill>
                  <a:schemeClr val="tx1">
                    <a:lumMod val="50000"/>
                    <a:lumOff val="50000"/>
                  </a:schemeClr>
                </a:solidFill>
              </a:rPr>
              <a:t>- Сухой кашель</a:t>
            </a:r>
          </a:p>
          <a:p>
            <a:r>
              <a:rPr lang="ru-RU" sz="1400" dirty="0" smtClean="0">
                <a:solidFill>
                  <a:schemeClr val="tx1">
                    <a:lumMod val="50000"/>
                    <a:lumOff val="50000"/>
                  </a:schemeClr>
                </a:solidFill>
              </a:rPr>
              <a:t>- Приступы астмы</a:t>
            </a:r>
          </a:p>
          <a:p>
            <a:r>
              <a:rPr lang="ru-RU" sz="1400" dirty="0" smtClean="0">
                <a:solidFill>
                  <a:schemeClr val="tx1">
                    <a:lumMod val="50000"/>
                    <a:lumOff val="50000"/>
                  </a:schemeClr>
                </a:solidFill>
              </a:rPr>
              <a:t>- Сухость слизистых оболочек</a:t>
            </a:r>
          </a:p>
          <a:p>
            <a:endParaRPr lang="ru-RU" sz="1400" b="1" dirty="0" smtClean="0">
              <a:solidFill>
                <a:schemeClr val="tx1">
                  <a:lumMod val="50000"/>
                  <a:lumOff val="50000"/>
                </a:schemeClr>
              </a:solidFill>
            </a:endParaRPr>
          </a:p>
        </p:txBody>
      </p:sp>
      <p:sp>
        <p:nvSpPr>
          <p:cNvPr id="21" name="TextBox 20"/>
          <p:cNvSpPr txBox="1"/>
          <p:nvPr/>
        </p:nvSpPr>
        <p:spPr>
          <a:xfrm>
            <a:off x="406427" y="5178678"/>
            <a:ext cx="4525613" cy="338554"/>
          </a:xfrm>
          <a:prstGeom prst="rect">
            <a:avLst/>
          </a:prstGeom>
          <a:noFill/>
        </p:spPr>
        <p:txBody>
          <a:bodyPr wrap="square" rtlCol="0">
            <a:spAutoFit/>
          </a:bodyPr>
          <a:lstStyle/>
          <a:p>
            <a:r>
              <a:rPr lang="ru-RU" sz="1600" b="1" dirty="0" smtClean="0">
                <a:solidFill>
                  <a:srgbClr val="FF0000"/>
                </a:solidFill>
              </a:rPr>
              <a:t>Ухудшение репродуктивной функции </a:t>
            </a:r>
            <a:endParaRPr lang="ru-RU" sz="1600" b="1" dirty="0">
              <a:solidFill>
                <a:srgbClr val="FF0000"/>
              </a:solidFill>
            </a:endParaRPr>
          </a:p>
        </p:txBody>
      </p:sp>
      <p:sp>
        <p:nvSpPr>
          <p:cNvPr id="22" name="TextBox 21"/>
          <p:cNvSpPr txBox="1"/>
          <p:nvPr/>
        </p:nvSpPr>
        <p:spPr>
          <a:xfrm>
            <a:off x="5076056" y="1628800"/>
            <a:ext cx="3816424" cy="2092881"/>
          </a:xfrm>
          <a:prstGeom prst="rect">
            <a:avLst/>
          </a:prstGeom>
          <a:noFill/>
        </p:spPr>
        <p:txBody>
          <a:bodyPr wrap="square" rtlCol="0">
            <a:spAutoFit/>
          </a:bodyPr>
          <a:lstStyle/>
          <a:p>
            <a:r>
              <a:rPr lang="ru-RU" sz="1600" b="1" dirty="0" smtClean="0">
                <a:solidFill>
                  <a:srgbClr val="FF0000"/>
                </a:solidFill>
              </a:rPr>
              <a:t>Метаболический ацидоз с возможными последствиями:</a:t>
            </a:r>
          </a:p>
          <a:p>
            <a:r>
              <a:rPr lang="ru-RU" sz="1400" dirty="0" smtClean="0">
                <a:solidFill>
                  <a:schemeClr val="tx1">
                    <a:lumMod val="50000"/>
                    <a:lumOff val="50000"/>
                  </a:schemeClr>
                </a:solidFill>
              </a:rPr>
              <a:t>- Снижение иммунитета</a:t>
            </a:r>
          </a:p>
          <a:p>
            <a:r>
              <a:rPr lang="ru-RU" sz="1400" dirty="0" smtClean="0">
                <a:solidFill>
                  <a:schemeClr val="tx1">
                    <a:lumMod val="50000"/>
                    <a:lumOff val="50000"/>
                  </a:schemeClr>
                </a:solidFill>
              </a:rPr>
              <a:t>- Заболевания крови</a:t>
            </a:r>
          </a:p>
          <a:p>
            <a:r>
              <a:rPr lang="ru-RU" sz="1400" dirty="0" smtClean="0">
                <a:solidFill>
                  <a:schemeClr val="tx1">
                    <a:lumMod val="50000"/>
                    <a:lumOff val="50000"/>
                  </a:schemeClr>
                </a:solidFill>
              </a:rPr>
              <a:t>- Диабет</a:t>
            </a:r>
          </a:p>
          <a:p>
            <a:r>
              <a:rPr lang="ru-RU" sz="1400" dirty="0" smtClean="0">
                <a:solidFill>
                  <a:schemeClr val="tx1">
                    <a:lumMod val="50000"/>
                    <a:lumOff val="50000"/>
                  </a:schemeClr>
                </a:solidFill>
              </a:rPr>
              <a:t>- Заболевания сердечно-сосудистой системы</a:t>
            </a:r>
          </a:p>
          <a:p>
            <a:r>
              <a:rPr lang="ru-RU" sz="1400" dirty="0" smtClean="0">
                <a:solidFill>
                  <a:schemeClr val="tx1">
                    <a:lumMod val="50000"/>
                    <a:lumOff val="50000"/>
                  </a:schemeClr>
                </a:solidFill>
              </a:rPr>
              <a:t>- Ожирение</a:t>
            </a:r>
          </a:p>
          <a:p>
            <a:r>
              <a:rPr lang="ru-RU" sz="1400" dirty="0" smtClean="0">
                <a:solidFill>
                  <a:schemeClr val="tx1">
                    <a:lumMod val="50000"/>
                    <a:lumOff val="50000"/>
                  </a:schemeClr>
                </a:solidFill>
              </a:rPr>
              <a:t>- Хрупкость костей</a:t>
            </a:r>
          </a:p>
          <a:p>
            <a:r>
              <a:rPr lang="ru-RU" sz="1400" dirty="0" smtClean="0">
                <a:solidFill>
                  <a:schemeClr val="tx1">
                    <a:lumMod val="50000"/>
                    <a:lumOff val="50000"/>
                  </a:schemeClr>
                </a:solidFill>
              </a:rPr>
              <a:t>- Синдром хронической усталости</a:t>
            </a:r>
          </a:p>
        </p:txBody>
      </p:sp>
      <p:pic>
        <p:nvPicPr>
          <p:cNvPr id="24" name="Picture 2" descr="http://img.ibxk.com.br/2013/2/megacurioso/super-imagem/superimagem-megacurioso-556788125001542446_mega.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365055" y="1619089"/>
            <a:ext cx="4566985" cy="3322079"/>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06427" y="1084674"/>
            <a:ext cx="8737573" cy="400110"/>
          </a:xfrm>
          <a:prstGeom prst="rect">
            <a:avLst/>
          </a:prstGeom>
          <a:noFill/>
        </p:spPr>
        <p:txBody>
          <a:bodyPr wrap="square" rtlCol="0">
            <a:spAutoFit/>
          </a:bodyPr>
          <a:lstStyle/>
          <a:p>
            <a:r>
              <a:rPr lang="ru-RU" sz="2000" dirty="0" smtClean="0">
                <a:solidFill>
                  <a:schemeClr val="bg1">
                    <a:lumMod val="50000"/>
                  </a:schemeClr>
                </a:solidFill>
              </a:rPr>
              <a:t>При длительном воздействии на уровне 600-</a:t>
            </a:r>
            <a:r>
              <a:rPr lang="en-US" sz="2000" dirty="0" smtClean="0">
                <a:solidFill>
                  <a:schemeClr val="bg1">
                    <a:lumMod val="50000"/>
                  </a:schemeClr>
                </a:solidFill>
              </a:rPr>
              <a:t>800ppm</a:t>
            </a:r>
            <a:r>
              <a:rPr lang="ru-RU" sz="2000" dirty="0" smtClean="0">
                <a:solidFill>
                  <a:schemeClr val="bg1">
                    <a:lumMod val="50000"/>
                  </a:schemeClr>
                </a:solidFill>
              </a:rPr>
              <a:t> </a:t>
            </a:r>
            <a:r>
              <a:rPr lang="ru-RU" dirty="0" smtClean="0">
                <a:solidFill>
                  <a:schemeClr val="bg1">
                    <a:lumMod val="50000"/>
                  </a:schemeClr>
                </a:solidFill>
              </a:rPr>
              <a:t>(более суток)</a:t>
            </a:r>
            <a:endParaRPr lang="ru-RU" sz="1400" dirty="0">
              <a:solidFill>
                <a:schemeClr val="bg1">
                  <a:lumMod val="50000"/>
                </a:schemeClr>
              </a:solidFill>
            </a:endParaRPr>
          </a:p>
        </p:txBody>
      </p:sp>
      <p:sp>
        <p:nvSpPr>
          <p:cNvPr id="2" name="Прямоугольник 1"/>
          <p:cNvSpPr/>
          <p:nvPr/>
        </p:nvSpPr>
        <p:spPr>
          <a:xfrm rot="19886803">
            <a:off x="346082" y="2220996"/>
            <a:ext cx="1765035" cy="461665"/>
          </a:xfrm>
          <a:prstGeom prst="rect">
            <a:avLst/>
          </a:prstGeom>
        </p:spPr>
        <p:txBody>
          <a:bodyPr wrap="none">
            <a:spAutoFit/>
          </a:bodyPr>
          <a:lstStyle/>
          <a:p>
            <a:r>
              <a:rPr lang="ru-RU" sz="2400" b="1" dirty="0">
                <a:solidFill>
                  <a:srgbClr val="C00000"/>
                </a:solidFill>
                <a:effectLst>
                  <a:outerShdw blurRad="38100" dist="38100" dir="2700000" algn="tl">
                    <a:srgbClr val="000000">
                      <a:alpha val="43137"/>
                    </a:srgbClr>
                  </a:outerShdw>
                </a:effectLst>
              </a:rPr>
              <a:t>Бессонница</a:t>
            </a:r>
          </a:p>
        </p:txBody>
      </p:sp>
      <p:sp>
        <p:nvSpPr>
          <p:cNvPr id="28" name="Прямоугольник 27"/>
          <p:cNvSpPr/>
          <p:nvPr/>
        </p:nvSpPr>
        <p:spPr>
          <a:xfrm rot="1622446">
            <a:off x="3712334" y="3324576"/>
            <a:ext cx="1282402" cy="369332"/>
          </a:xfrm>
          <a:prstGeom prst="rect">
            <a:avLst/>
          </a:prstGeom>
        </p:spPr>
        <p:txBody>
          <a:bodyPr wrap="none">
            <a:spAutoFit/>
          </a:bodyPr>
          <a:lstStyle/>
          <a:p>
            <a:r>
              <a:rPr lang="ru-RU" dirty="0">
                <a:solidFill>
                  <a:srgbClr val="C00000"/>
                </a:solidFill>
                <a:effectLst>
                  <a:outerShdw blurRad="38100" dist="38100" dir="2700000" algn="tl">
                    <a:srgbClr val="000000">
                      <a:alpha val="43137"/>
                    </a:srgbClr>
                  </a:outerShdw>
                </a:effectLst>
              </a:rPr>
              <a:t>Разбитость</a:t>
            </a:r>
          </a:p>
        </p:txBody>
      </p:sp>
      <p:sp>
        <p:nvSpPr>
          <p:cNvPr id="29" name="Прямоугольник 28"/>
          <p:cNvSpPr/>
          <p:nvPr/>
        </p:nvSpPr>
        <p:spPr>
          <a:xfrm rot="1207917">
            <a:off x="961324" y="3403262"/>
            <a:ext cx="1912639" cy="369332"/>
          </a:xfrm>
          <a:prstGeom prst="rect">
            <a:avLst/>
          </a:prstGeom>
        </p:spPr>
        <p:txBody>
          <a:bodyPr wrap="none">
            <a:spAutoFit/>
          </a:bodyPr>
          <a:lstStyle/>
          <a:p>
            <a:r>
              <a:rPr lang="ru-RU" dirty="0">
                <a:solidFill>
                  <a:srgbClr val="C00000"/>
                </a:solidFill>
                <a:effectLst>
                  <a:outerShdw blurRad="38100" dist="38100" dir="2700000" algn="tl">
                    <a:srgbClr val="000000">
                      <a:alpha val="43137"/>
                    </a:srgbClr>
                  </a:outerShdw>
                </a:effectLst>
              </a:rPr>
              <a:t>Беспокойный </a:t>
            </a:r>
            <a:r>
              <a:rPr lang="ru-RU" dirty="0" smtClean="0">
                <a:solidFill>
                  <a:srgbClr val="C00000"/>
                </a:solidFill>
                <a:effectLst>
                  <a:outerShdw blurRad="38100" dist="38100" dir="2700000" algn="tl">
                    <a:srgbClr val="000000">
                      <a:alpha val="43137"/>
                    </a:srgbClr>
                  </a:outerShdw>
                </a:effectLst>
              </a:rPr>
              <a:t>сон</a:t>
            </a:r>
            <a:endParaRPr lang="ru-RU" dirty="0">
              <a:solidFill>
                <a:srgbClr val="C00000"/>
              </a:solidFill>
              <a:effectLst>
                <a:outerShdw blurRad="38100" dist="38100" dir="2700000" algn="tl">
                  <a:srgbClr val="000000">
                    <a:alpha val="43137"/>
                  </a:srgbClr>
                </a:outerShdw>
              </a:effectLst>
            </a:endParaRPr>
          </a:p>
        </p:txBody>
      </p:sp>
      <p:sp>
        <p:nvSpPr>
          <p:cNvPr id="30" name="Прямоугольник 29"/>
          <p:cNvSpPr/>
          <p:nvPr/>
        </p:nvSpPr>
        <p:spPr>
          <a:xfrm rot="21363274">
            <a:off x="3005523" y="2038874"/>
            <a:ext cx="1529842" cy="646331"/>
          </a:xfrm>
          <a:prstGeom prst="rect">
            <a:avLst/>
          </a:prstGeom>
        </p:spPr>
        <p:txBody>
          <a:bodyPr wrap="none">
            <a:spAutoFit/>
          </a:bodyPr>
          <a:lstStyle/>
          <a:p>
            <a:r>
              <a:rPr lang="ru-RU" b="1" dirty="0" smtClean="0">
                <a:solidFill>
                  <a:srgbClr val="C00000"/>
                </a:solidFill>
              </a:rPr>
              <a:t>Хроническая </a:t>
            </a:r>
          </a:p>
          <a:p>
            <a:r>
              <a:rPr lang="ru-RU" b="1" dirty="0" smtClean="0">
                <a:solidFill>
                  <a:srgbClr val="C00000"/>
                </a:solidFill>
              </a:rPr>
              <a:t>усталость</a:t>
            </a:r>
            <a:endParaRPr lang="ru-RU"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123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406427" y="260648"/>
            <a:ext cx="8918101" cy="6520790"/>
            <a:chOff x="406427" y="260648"/>
            <a:chExt cx="8918101" cy="6520790"/>
          </a:xfrm>
        </p:grpSpPr>
        <p:pic>
          <p:nvPicPr>
            <p:cNvPr id="10" name="Picture 2" descr="image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6" name="TextBox 15"/>
          <p:cNvSpPr txBox="1"/>
          <p:nvPr/>
        </p:nvSpPr>
        <p:spPr>
          <a:xfrm>
            <a:off x="2262628" y="394830"/>
            <a:ext cx="6881372" cy="584775"/>
          </a:xfrm>
          <a:prstGeom prst="rect">
            <a:avLst/>
          </a:prstGeom>
          <a:noFill/>
        </p:spPr>
        <p:txBody>
          <a:bodyPr wrap="square" rtlCol="0">
            <a:spAutoFit/>
          </a:bodyPr>
          <a:lstStyle/>
          <a:p>
            <a:r>
              <a:rPr lang="en-US" sz="3200" b="1" dirty="0" smtClean="0">
                <a:solidFill>
                  <a:srgbClr val="7EC234"/>
                </a:solidFill>
              </a:rPr>
              <a:t>Air Master</a:t>
            </a:r>
            <a:endParaRPr lang="ru-RU" sz="2400" b="1" dirty="0">
              <a:solidFill>
                <a:srgbClr val="7EC234"/>
              </a:solidFill>
            </a:endParaRPr>
          </a:p>
        </p:txBody>
      </p:sp>
      <p:grpSp>
        <p:nvGrpSpPr>
          <p:cNvPr id="5" name="Группа 4"/>
          <p:cNvGrpSpPr/>
          <p:nvPr/>
        </p:nvGrpSpPr>
        <p:grpSpPr>
          <a:xfrm>
            <a:off x="21772" y="1200798"/>
            <a:ext cx="9108000" cy="4532458"/>
            <a:chOff x="436190" y="1340769"/>
            <a:chExt cx="8300590" cy="3811133"/>
          </a:xfrm>
        </p:grpSpPr>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6190" y="1340769"/>
              <a:ext cx="8300590" cy="333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лилиния 2"/>
            <p:cNvSpPr/>
            <p:nvPr/>
          </p:nvSpPr>
          <p:spPr>
            <a:xfrm>
              <a:off x="3712029" y="4057735"/>
              <a:ext cx="4887685" cy="1094167"/>
            </a:xfrm>
            <a:custGeom>
              <a:avLst/>
              <a:gdLst>
                <a:gd name="connsiteX0" fmla="*/ 0 w 4887685"/>
                <a:gd name="connsiteY0" fmla="*/ 805543 h 1099457"/>
                <a:gd name="connsiteX1" fmla="*/ 0 w 4887685"/>
                <a:gd name="connsiteY1" fmla="*/ 805543 h 1099457"/>
                <a:gd name="connsiteX2" fmla="*/ 87085 w 4887685"/>
                <a:gd name="connsiteY2" fmla="*/ 740229 h 1099457"/>
                <a:gd name="connsiteX3" fmla="*/ 185057 w 4887685"/>
                <a:gd name="connsiteY3" fmla="*/ 674915 h 1099457"/>
                <a:gd name="connsiteX4" fmla="*/ 206828 w 4887685"/>
                <a:gd name="connsiteY4" fmla="*/ 653143 h 1099457"/>
                <a:gd name="connsiteX5" fmla="*/ 304800 w 4887685"/>
                <a:gd name="connsiteY5" fmla="*/ 598715 h 1099457"/>
                <a:gd name="connsiteX6" fmla="*/ 326571 w 4887685"/>
                <a:gd name="connsiteY6" fmla="*/ 566057 h 1099457"/>
                <a:gd name="connsiteX7" fmla="*/ 391885 w 4887685"/>
                <a:gd name="connsiteY7" fmla="*/ 533400 h 1099457"/>
                <a:gd name="connsiteX8" fmla="*/ 446314 w 4887685"/>
                <a:gd name="connsiteY8" fmla="*/ 500743 h 1099457"/>
                <a:gd name="connsiteX9" fmla="*/ 522514 w 4887685"/>
                <a:gd name="connsiteY9" fmla="*/ 446315 h 1099457"/>
                <a:gd name="connsiteX10" fmla="*/ 566057 w 4887685"/>
                <a:gd name="connsiteY10" fmla="*/ 402772 h 1099457"/>
                <a:gd name="connsiteX11" fmla="*/ 653142 w 4887685"/>
                <a:gd name="connsiteY11" fmla="*/ 381000 h 1099457"/>
                <a:gd name="connsiteX12" fmla="*/ 772885 w 4887685"/>
                <a:gd name="connsiteY12" fmla="*/ 315686 h 1099457"/>
                <a:gd name="connsiteX13" fmla="*/ 805542 w 4887685"/>
                <a:gd name="connsiteY13" fmla="*/ 304800 h 1099457"/>
                <a:gd name="connsiteX14" fmla="*/ 849085 w 4887685"/>
                <a:gd name="connsiteY14" fmla="*/ 283029 h 1099457"/>
                <a:gd name="connsiteX15" fmla="*/ 914400 w 4887685"/>
                <a:gd name="connsiteY15" fmla="*/ 261257 h 1099457"/>
                <a:gd name="connsiteX16" fmla="*/ 979714 w 4887685"/>
                <a:gd name="connsiteY16" fmla="*/ 228600 h 1099457"/>
                <a:gd name="connsiteX17" fmla="*/ 1012371 w 4887685"/>
                <a:gd name="connsiteY17" fmla="*/ 195943 h 1099457"/>
                <a:gd name="connsiteX18" fmla="*/ 1055914 w 4887685"/>
                <a:gd name="connsiteY18" fmla="*/ 185057 h 1099457"/>
                <a:gd name="connsiteX19" fmla="*/ 1121228 w 4887685"/>
                <a:gd name="connsiteY19" fmla="*/ 163286 h 1099457"/>
                <a:gd name="connsiteX20" fmla="*/ 1164771 w 4887685"/>
                <a:gd name="connsiteY20" fmla="*/ 152400 h 1099457"/>
                <a:gd name="connsiteX21" fmla="*/ 1197428 w 4887685"/>
                <a:gd name="connsiteY21" fmla="*/ 141515 h 1099457"/>
                <a:gd name="connsiteX22" fmla="*/ 1240971 w 4887685"/>
                <a:gd name="connsiteY22" fmla="*/ 130629 h 1099457"/>
                <a:gd name="connsiteX23" fmla="*/ 1338942 w 4887685"/>
                <a:gd name="connsiteY23" fmla="*/ 97972 h 1099457"/>
                <a:gd name="connsiteX24" fmla="*/ 1545771 w 4887685"/>
                <a:gd name="connsiteY24" fmla="*/ 65315 h 1099457"/>
                <a:gd name="connsiteX25" fmla="*/ 1611085 w 4887685"/>
                <a:gd name="connsiteY25" fmla="*/ 43543 h 1099457"/>
                <a:gd name="connsiteX26" fmla="*/ 1676400 w 4887685"/>
                <a:gd name="connsiteY26" fmla="*/ 32657 h 1099457"/>
                <a:gd name="connsiteX27" fmla="*/ 1752600 w 4887685"/>
                <a:gd name="connsiteY27" fmla="*/ 21772 h 1099457"/>
                <a:gd name="connsiteX28" fmla="*/ 1839685 w 4887685"/>
                <a:gd name="connsiteY28" fmla="*/ 0 h 1099457"/>
                <a:gd name="connsiteX29" fmla="*/ 2079171 w 4887685"/>
                <a:gd name="connsiteY29" fmla="*/ 10886 h 1099457"/>
                <a:gd name="connsiteX30" fmla="*/ 2177142 w 4887685"/>
                <a:gd name="connsiteY30" fmla="*/ 21772 h 1099457"/>
                <a:gd name="connsiteX31" fmla="*/ 2286000 w 4887685"/>
                <a:gd name="connsiteY31" fmla="*/ 32657 h 1099457"/>
                <a:gd name="connsiteX32" fmla="*/ 2340428 w 4887685"/>
                <a:gd name="connsiteY32" fmla="*/ 43543 h 1099457"/>
                <a:gd name="connsiteX33" fmla="*/ 2405742 w 4887685"/>
                <a:gd name="connsiteY33" fmla="*/ 65315 h 1099457"/>
                <a:gd name="connsiteX34" fmla="*/ 2471057 w 4887685"/>
                <a:gd name="connsiteY34" fmla="*/ 87086 h 1099457"/>
                <a:gd name="connsiteX35" fmla="*/ 2536371 w 4887685"/>
                <a:gd name="connsiteY35" fmla="*/ 97972 h 1099457"/>
                <a:gd name="connsiteX36" fmla="*/ 2569028 w 4887685"/>
                <a:gd name="connsiteY36" fmla="*/ 108857 h 1099457"/>
                <a:gd name="connsiteX37" fmla="*/ 2677885 w 4887685"/>
                <a:gd name="connsiteY37" fmla="*/ 141515 h 1099457"/>
                <a:gd name="connsiteX38" fmla="*/ 2786742 w 4887685"/>
                <a:gd name="connsiteY38" fmla="*/ 152400 h 1099457"/>
                <a:gd name="connsiteX39" fmla="*/ 2939142 w 4887685"/>
                <a:gd name="connsiteY39" fmla="*/ 195943 h 1099457"/>
                <a:gd name="connsiteX40" fmla="*/ 3156857 w 4887685"/>
                <a:gd name="connsiteY40" fmla="*/ 206829 h 1099457"/>
                <a:gd name="connsiteX41" fmla="*/ 3189514 w 4887685"/>
                <a:gd name="connsiteY41" fmla="*/ 217715 h 1099457"/>
                <a:gd name="connsiteX42" fmla="*/ 3831771 w 4887685"/>
                <a:gd name="connsiteY42" fmla="*/ 239486 h 1099457"/>
                <a:gd name="connsiteX43" fmla="*/ 4245428 w 4887685"/>
                <a:gd name="connsiteY43" fmla="*/ 261257 h 1099457"/>
                <a:gd name="connsiteX44" fmla="*/ 4376057 w 4887685"/>
                <a:gd name="connsiteY44" fmla="*/ 272143 h 1099457"/>
                <a:gd name="connsiteX45" fmla="*/ 4419600 w 4887685"/>
                <a:gd name="connsiteY45" fmla="*/ 283029 h 1099457"/>
                <a:gd name="connsiteX46" fmla="*/ 4474028 w 4887685"/>
                <a:gd name="connsiteY46" fmla="*/ 293915 h 1099457"/>
                <a:gd name="connsiteX47" fmla="*/ 4539342 w 4887685"/>
                <a:gd name="connsiteY47" fmla="*/ 315686 h 1099457"/>
                <a:gd name="connsiteX48" fmla="*/ 4604657 w 4887685"/>
                <a:gd name="connsiteY48" fmla="*/ 337457 h 1099457"/>
                <a:gd name="connsiteX49" fmla="*/ 4637314 w 4887685"/>
                <a:gd name="connsiteY49" fmla="*/ 348343 h 1099457"/>
                <a:gd name="connsiteX50" fmla="*/ 4735285 w 4887685"/>
                <a:gd name="connsiteY50" fmla="*/ 359229 h 1099457"/>
                <a:gd name="connsiteX51" fmla="*/ 4800600 w 4887685"/>
                <a:gd name="connsiteY51" fmla="*/ 402772 h 1099457"/>
                <a:gd name="connsiteX52" fmla="*/ 4855028 w 4887685"/>
                <a:gd name="connsiteY52" fmla="*/ 478972 h 1099457"/>
                <a:gd name="connsiteX53" fmla="*/ 4876800 w 4887685"/>
                <a:gd name="connsiteY53" fmla="*/ 576943 h 1099457"/>
                <a:gd name="connsiteX54" fmla="*/ 4887685 w 4887685"/>
                <a:gd name="connsiteY54" fmla="*/ 718457 h 1099457"/>
                <a:gd name="connsiteX55" fmla="*/ 4865914 w 4887685"/>
                <a:gd name="connsiteY55" fmla="*/ 947057 h 1099457"/>
                <a:gd name="connsiteX56" fmla="*/ 4833257 w 4887685"/>
                <a:gd name="connsiteY56" fmla="*/ 979715 h 1099457"/>
                <a:gd name="connsiteX57" fmla="*/ 4811485 w 4887685"/>
                <a:gd name="connsiteY57" fmla="*/ 1023257 h 1099457"/>
                <a:gd name="connsiteX58" fmla="*/ 4778828 w 4887685"/>
                <a:gd name="connsiteY58" fmla="*/ 1034143 h 1099457"/>
                <a:gd name="connsiteX59" fmla="*/ 4669971 w 4887685"/>
                <a:gd name="connsiteY59" fmla="*/ 1066800 h 1099457"/>
                <a:gd name="connsiteX60" fmla="*/ 4626428 w 4887685"/>
                <a:gd name="connsiteY60" fmla="*/ 1077686 h 1099457"/>
                <a:gd name="connsiteX61" fmla="*/ 4397828 w 4887685"/>
                <a:gd name="connsiteY61" fmla="*/ 1099457 h 1099457"/>
                <a:gd name="connsiteX62" fmla="*/ 3548742 w 4887685"/>
                <a:gd name="connsiteY62" fmla="*/ 1088572 h 1099457"/>
                <a:gd name="connsiteX63" fmla="*/ 3396342 w 4887685"/>
                <a:gd name="connsiteY63" fmla="*/ 1066800 h 1099457"/>
                <a:gd name="connsiteX64" fmla="*/ 3265714 w 4887685"/>
                <a:gd name="connsiteY64" fmla="*/ 1055915 h 1099457"/>
                <a:gd name="connsiteX65" fmla="*/ 2982685 w 4887685"/>
                <a:gd name="connsiteY65" fmla="*/ 1023257 h 1099457"/>
                <a:gd name="connsiteX66" fmla="*/ 2634342 w 4887685"/>
                <a:gd name="connsiteY66" fmla="*/ 1012372 h 1099457"/>
                <a:gd name="connsiteX67" fmla="*/ 2427514 w 4887685"/>
                <a:gd name="connsiteY67" fmla="*/ 979715 h 1099457"/>
                <a:gd name="connsiteX68" fmla="*/ 1730828 w 4887685"/>
                <a:gd name="connsiteY68" fmla="*/ 936172 h 1099457"/>
                <a:gd name="connsiteX69" fmla="*/ 1415142 w 4887685"/>
                <a:gd name="connsiteY69" fmla="*/ 903515 h 1099457"/>
                <a:gd name="connsiteX70" fmla="*/ 1262742 w 4887685"/>
                <a:gd name="connsiteY70" fmla="*/ 892629 h 1099457"/>
                <a:gd name="connsiteX71" fmla="*/ 653142 w 4887685"/>
                <a:gd name="connsiteY71" fmla="*/ 881743 h 1099457"/>
                <a:gd name="connsiteX72" fmla="*/ 533400 w 4887685"/>
                <a:gd name="connsiteY72" fmla="*/ 870857 h 1099457"/>
                <a:gd name="connsiteX73" fmla="*/ 337457 w 4887685"/>
                <a:gd name="connsiteY73" fmla="*/ 859972 h 1099457"/>
                <a:gd name="connsiteX74" fmla="*/ 304800 w 4887685"/>
                <a:gd name="connsiteY74" fmla="*/ 849086 h 1099457"/>
                <a:gd name="connsiteX75" fmla="*/ 250371 w 4887685"/>
                <a:gd name="connsiteY75" fmla="*/ 838200 h 1099457"/>
                <a:gd name="connsiteX76" fmla="*/ 185057 w 4887685"/>
                <a:gd name="connsiteY76" fmla="*/ 816429 h 1099457"/>
                <a:gd name="connsiteX77" fmla="*/ 97971 w 4887685"/>
                <a:gd name="connsiteY77" fmla="*/ 816429 h 1099457"/>
                <a:gd name="connsiteX78" fmla="*/ 0 w 4887685"/>
                <a:gd name="connsiteY78" fmla="*/ 805543 h 1099457"/>
                <a:gd name="connsiteX0" fmla="*/ 0 w 4887685"/>
                <a:gd name="connsiteY0" fmla="*/ 805543 h 1099457"/>
                <a:gd name="connsiteX1" fmla="*/ 0 w 4887685"/>
                <a:gd name="connsiteY1" fmla="*/ 805543 h 1099457"/>
                <a:gd name="connsiteX2" fmla="*/ 87085 w 4887685"/>
                <a:gd name="connsiteY2" fmla="*/ 740229 h 1099457"/>
                <a:gd name="connsiteX3" fmla="*/ 185057 w 4887685"/>
                <a:gd name="connsiteY3" fmla="*/ 674915 h 1099457"/>
                <a:gd name="connsiteX4" fmla="*/ 206828 w 4887685"/>
                <a:gd name="connsiteY4" fmla="*/ 653143 h 1099457"/>
                <a:gd name="connsiteX5" fmla="*/ 304800 w 4887685"/>
                <a:gd name="connsiteY5" fmla="*/ 598715 h 1099457"/>
                <a:gd name="connsiteX6" fmla="*/ 326571 w 4887685"/>
                <a:gd name="connsiteY6" fmla="*/ 566057 h 1099457"/>
                <a:gd name="connsiteX7" fmla="*/ 391885 w 4887685"/>
                <a:gd name="connsiteY7" fmla="*/ 533400 h 1099457"/>
                <a:gd name="connsiteX8" fmla="*/ 446314 w 4887685"/>
                <a:gd name="connsiteY8" fmla="*/ 500743 h 1099457"/>
                <a:gd name="connsiteX9" fmla="*/ 522514 w 4887685"/>
                <a:gd name="connsiteY9" fmla="*/ 446315 h 1099457"/>
                <a:gd name="connsiteX10" fmla="*/ 566057 w 4887685"/>
                <a:gd name="connsiteY10" fmla="*/ 402772 h 1099457"/>
                <a:gd name="connsiteX11" fmla="*/ 653142 w 4887685"/>
                <a:gd name="connsiteY11" fmla="*/ 381000 h 1099457"/>
                <a:gd name="connsiteX12" fmla="*/ 772885 w 4887685"/>
                <a:gd name="connsiteY12" fmla="*/ 315686 h 1099457"/>
                <a:gd name="connsiteX13" fmla="*/ 805542 w 4887685"/>
                <a:gd name="connsiteY13" fmla="*/ 304800 h 1099457"/>
                <a:gd name="connsiteX14" fmla="*/ 849085 w 4887685"/>
                <a:gd name="connsiteY14" fmla="*/ 283029 h 1099457"/>
                <a:gd name="connsiteX15" fmla="*/ 914400 w 4887685"/>
                <a:gd name="connsiteY15" fmla="*/ 261257 h 1099457"/>
                <a:gd name="connsiteX16" fmla="*/ 979714 w 4887685"/>
                <a:gd name="connsiteY16" fmla="*/ 228600 h 1099457"/>
                <a:gd name="connsiteX17" fmla="*/ 1012371 w 4887685"/>
                <a:gd name="connsiteY17" fmla="*/ 195943 h 1099457"/>
                <a:gd name="connsiteX18" fmla="*/ 1055914 w 4887685"/>
                <a:gd name="connsiteY18" fmla="*/ 185057 h 1099457"/>
                <a:gd name="connsiteX19" fmla="*/ 1121228 w 4887685"/>
                <a:gd name="connsiteY19" fmla="*/ 163286 h 1099457"/>
                <a:gd name="connsiteX20" fmla="*/ 1164771 w 4887685"/>
                <a:gd name="connsiteY20" fmla="*/ 152400 h 1099457"/>
                <a:gd name="connsiteX21" fmla="*/ 1197428 w 4887685"/>
                <a:gd name="connsiteY21" fmla="*/ 141515 h 1099457"/>
                <a:gd name="connsiteX22" fmla="*/ 1240971 w 4887685"/>
                <a:gd name="connsiteY22" fmla="*/ 130629 h 1099457"/>
                <a:gd name="connsiteX23" fmla="*/ 1338942 w 4887685"/>
                <a:gd name="connsiteY23" fmla="*/ 97972 h 1099457"/>
                <a:gd name="connsiteX24" fmla="*/ 1545771 w 4887685"/>
                <a:gd name="connsiteY24" fmla="*/ 65315 h 1099457"/>
                <a:gd name="connsiteX25" fmla="*/ 1611085 w 4887685"/>
                <a:gd name="connsiteY25" fmla="*/ 43543 h 1099457"/>
                <a:gd name="connsiteX26" fmla="*/ 1676400 w 4887685"/>
                <a:gd name="connsiteY26" fmla="*/ 32657 h 1099457"/>
                <a:gd name="connsiteX27" fmla="*/ 1752600 w 4887685"/>
                <a:gd name="connsiteY27" fmla="*/ 21772 h 1099457"/>
                <a:gd name="connsiteX28" fmla="*/ 1839685 w 4887685"/>
                <a:gd name="connsiteY28" fmla="*/ 0 h 1099457"/>
                <a:gd name="connsiteX29" fmla="*/ 2079171 w 4887685"/>
                <a:gd name="connsiteY29" fmla="*/ 10886 h 1099457"/>
                <a:gd name="connsiteX30" fmla="*/ 2177142 w 4887685"/>
                <a:gd name="connsiteY30" fmla="*/ 21772 h 1099457"/>
                <a:gd name="connsiteX31" fmla="*/ 2286000 w 4887685"/>
                <a:gd name="connsiteY31" fmla="*/ 32657 h 1099457"/>
                <a:gd name="connsiteX32" fmla="*/ 2340428 w 4887685"/>
                <a:gd name="connsiteY32" fmla="*/ 43543 h 1099457"/>
                <a:gd name="connsiteX33" fmla="*/ 2405742 w 4887685"/>
                <a:gd name="connsiteY33" fmla="*/ 65315 h 1099457"/>
                <a:gd name="connsiteX34" fmla="*/ 2471057 w 4887685"/>
                <a:gd name="connsiteY34" fmla="*/ 87086 h 1099457"/>
                <a:gd name="connsiteX35" fmla="*/ 2536371 w 4887685"/>
                <a:gd name="connsiteY35" fmla="*/ 97972 h 1099457"/>
                <a:gd name="connsiteX36" fmla="*/ 2569028 w 4887685"/>
                <a:gd name="connsiteY36" fmla="*/ 108857 h 1099457"/>
                <a:gd name="connsiteX37" fmla="*/ 2677885 w 4887685"/>
                <a:gd name="connsiteY37" fmla="*/ 141515 h 1099457"/>
                <a:gd name="connsiteX38" fmla="*/ 2786742 w 4887685"/>
                <a:gd name="connsiteY38" fmla="*/ 152400 h 1099457"/>
                <a:gd name="connsiteX39" fmla="*/ 2939142 w 4887685"/>
                <a:gd name="connsiteY39" fmla="*/ 195943 h 1099457"/>
                <a:gd name="connsiteX40" fmla="*/ 3156857 w 4887685"/>
                <a:gd name="connsiteY40" fmla="*/ 206829 h 1099457"/>
                <a:gd name="connsiteX41" fmla="*/ 3189514 w 4887685"/>
                <a:gd name="connsiteY41" fmla="*/ 217715 h 1099457"/>
                <a:gd name="connsiteX42" fmla="*/ 3831771 w 4887685"/>
                <a:gd name="connsiteY42" fmla="*/ 239486 h 1099457"/>
                <a:gd name="connsiteX43" fmla="*/ 4245428 w 4887685"/>
                <a:gd name="connsiteY43" fmla="*/ 261257 h 1099457"/>
                <a:gd name="connsiteX44" fmla="*/ 4376057 w 4887685"/>
                <a:gd name="connsiteY44" fmla="*/ 272143 h 1099457"/>
                <a:gd name="connsiteX45" fmla="*/ 4419600 w 4887685"/>
                <a:gd name="connsiteY45" fmla="*/ 283029 h 1099457"/>
                <a:gd name="connsiteX46" fmla="*/ 4474028 w 4887685"/>
                <a:gd name="connsiteY46" fmla="*/ 293915 h 1099457"/>
                <a:gd name="connsiteX47" fmla="*/ 4539342 w 4887685"/>
                <a:gd name="connsiteY47" fmla="*/ 315686 h 1099457"/>
                <a:gd name="connsiteX48" fmla="*/ 4604657 w 4887685"/>
                <a:gd name="connsiteY48" fmla="*/ 337457 h 1099457"/>
                <a:gd name="connsiteX49" fmla="*/ 4637314 w 4887685"/>
                <a:gd name="connsiteY49" fmla="*/ 348343 h 1099457"/>
                <a:gd name="connsiteX50" fmla="*/ 4735285 w 4887685"/>
                <a:gd name="connsiteY50" fmla="*/ 359229 h 1099457"/>
                <a:gd name="connsiteX51" fmla="*/ 4800600 w 4887685"/>
                <a:gd name="connsiteY51" fmla="*/ 402772 h 1099457"/>
                <a:gd name="connsiteX52" fmla="*/ 4855028 w 4887685"/>
                <a:gd name="connsiteY52" fmla="*/ 478972 h 1099457"/>
                <a:gd name="connsiteX53" fmla="*/ 4876800 w 4887685"/>
                <a:gd name="connsiteY53" fmla="*/ 576943 h 1099457"/>
                <a:gd name="connsiteX54" fmla="*/ 4887685 w 4887685"/>
                <a:gd name="connsiteY54" fmla="*/ 718457 h 1099457"/>
                <a:gd name="connsiteX55" fmla="*/ 4865914 w 4887685"/>
                <a:gd name="connsiteY55" fmla="*/ 947057 h 1099457"/>
                <a:gd name="connsiteX56" fmla="*/ 4833257 w 4887685"/>
                <a:gd name="connsiteY56" fmla="*/ 979715 h 1099457"/>
                <a:gd name="connsiteX57" fmla="*/ 4811485 w 4887685"/>
                <a:gd name="connsiteY57" fmla="*/ 1023257 h 1099457"/>
                <a:gd name="connsiteX58" fmla="*/ 4530811 w 4887685"/>
                <a:gd name="connsiteY58" fmla="*/ 777851 h 1099457"/>
                <a:gd name="connsiteX59" fmla="*/ 4669971 w 4887685"/>
                <a:gd name="connsiteY59" fmla="*/ 1066800 h 1099457"/>
                <a:gd name="connsiteX60" fmla="*/ 4626428 w 4887685"/>
                <a:gd name="connsiteY60" fmla="*/ 1077686 h 1099457"/>
                <a:gd name="connsiteX61" fmla="*/ 4397828 w 4887685"/>
                <a:gd name="connsiteY61" fmla="*/ 1099457 h 1099457"/>
                <a:gd name="connsiteX62" fmla="*/ 3548742 w 4887685"/>
                <a:gd name="connsiteY62" fmla="*/ 1088572 h 1099457"/>
                <a:gd name="connsiteX63" fmla="*/ 3396342 w 4887685"/>
                <a:gd name="connsiteY63" fmla="*/ 1066800 h 1099457"/>
                <a:gd name="connsiteX64" fmla="*/ 3265714 w 4887685"/>
                <a:gd name="connsiteY64" fmla="*/ 1055915 h 1099457"/>
                <a:gd name="connsiteX65" fmla="*/ 2982685 w 4887685"/>
                <a:gd name="connsiteY65" fmla="*/ 1023257 h 1099457"/>
                <a:gd name="connsiteX66" fmla="*/ 2634342 w 4887685"/>
                <a:gd name="connsiteY66" fmla="*/ 1012372 h 1099457"/>
                <a:gd name="connsiteX67" fmla="*/ 2427514 w 4887685"/>
                <a:gd name="connsiteY67" fmla="*/ 979715 h 1099457"/>
                <a:gd name="connsiteX68" fmla="*/ 1730828 w 4887685"/>
                <a:gd name="connsiteY68" fmla="*/ 936172 h 1099457"/>
                <a:gd name="connsiteX69" fmla="*/ 1415142 w 4887685"/>
                <a:gd name="connsiteY69" fmla="*/ 903515 h 1099457"/>
                <a:gd name="connsiteX70" fmla="*/ 1262742 w 4887685"/>
                <a:gd name="connsiteY70" fmla="*/ 892629 h 1099457"/>
                <a:gd name="connsiteX71" fmla="*/ 653142 w 4887685"/>
                <a:gd name="connsiteY71" fmla="*/ 881743 h 1099457"/>
                <a:gd name="connsiteX72" fmla="*/ 533400 w 4887685"/>
                <a:gd name="connsiteY72" fmla="*/ 870857 h 1099457"/>
                <a:gd name="connsiteX73" fmla="*/ 337457 w 4887685"/>
                <a:gd name="connsiteY73" fmla="*/ 859972 h 1099457"/>
                <a:gd name="connsiteX74" fmla="*/ 304800 w 4887685"/>
                <a:gd name="connsiteY74" fmla="*/ 849086 h 1099457"/>
                <a:gd name="connsiteX75" fmla="*/ 250371 w 4887685"/>
                <a:gd name="connsiteY75" fmla="*/ 838200 h 1099457"/>
                <a:gd name="connsiteX76" fmla="*/ 185057 w 4887685"/>
                <a:gd name="connsiteY76" fmla="*/ 816429 h 1099457"/>
                <a:gd name="connsiteX77" fmla="*/ 97971 w 4887685"/>
                <a:gd name="connsiteY77" fmla="*/ 816429 h 1099457"/>
                <a:gd name="connsiteX78" fmla="*/ 0 w 4887685"/>
                <a:gd name="connsiteY78" fmla="*/ 805543 h 1099457"/>
                <a:gd name="connsiteX0" fmla="*/ 0 w 4887685"/>
                <a:gd name="connsiteY0" fmla="*/ 805543 h 1099457"/>
                <a:gd name="connsiteX1" fmla="*/ 0 w 4887685"/>
                <a:gd name="connsiteY1" fmla="*/ 805543 h 1099457"/>
                <a:gd name="connsiteX2" fmla="*/ 87085 w 4887685"/>
                <a:gd name="connsiteY2" fmla="*/ 740229 h 1099457"/>
                <a:gd name="connsiteX3" fmla="*/ 185057 w 4887685"/>
                <a:gd name="connsiteY3" fmla="*/ 674915 h 1099457"/>
                <a:gd name="connsiteX4" fmla="*/ 206828 w 4887685"/>
                <a:gd name="connsiteY4" fmla="*/ 653143 h 1099457"/>
                <a:gd name="connsiteX5" fmla="*/ 304800 w 4887685"/>
                <a:gd name="connsiteY5" fmla="*/ 598715 h 1099457"/>
                <a:gd name="connsiteX6" fmla="*/ 326571 w 4887685"/>
                <a:gd name="connsiteY6" fmla="*/ 566057 h 1099457"/>
                <a:gd name="connsiteX7" fmla="*/ 391885 w 4887685"/>
                <a:gd name="connsiteY7" fmla="*/ 533400 h 1099457"/>
                <a:gd name="connsiteX8" fmla="*/ 446314 w 4887685"/>
                <a:gd name="connsiteY8" fmla="*/ 500743 h 1099457"/>
                <a:gd name="connsiteX9" fmla="*/ 522514 w 4887685"/>
                <a:gd name="connsiteY9" fmla="*/ 446315 h 1099457"/>
                <a:gd name="connsiteX10" fmla="*/ 566057 w 4887685"/>
                <a:gd name="connsiteY10" fmla="*/ 402772 h 1099457"/>
                <a:gd name="connsiteX11" fmla="*/ 653142 w 4887685"/>
                <a:gd name="connsiteY11" fmla="*/ 381000 h 1099457"/>
                <a:gd name="connsiteX12" fmla="*/ 772885 w 4887685"/>
                <a:gd name="connsiteY12" fmla="*/ 315686 h 1099457"/>
                <a:gd name="connsiteX13" fmla="*/ 805542 w 4887685"/>
                <a:gd name="connsiteY13" fmla="*/ 304800 h 1099457"/>
                <a:gd name="connsiteX14" fmla="*/ 849085 w 4887685"/>
                <a:gd name="connsiteY14" fmla="*/ 283029 h 1099457"/>
                <a:gd name="connsiteX15" fmla="*/ 914400 w 4887685"/>
                <a:gd name="connsiteY15" fmla="*/ 261257 h 1099457"/>
                <a:gd name="connsiteX16" fmla="*/ 979714 w 4887685"/>
                <a:gd name="connsiteY16" fmla="*/ 228600 h 1099457"/>
                <a:gd name="connsiteX17" fmla="*/ 1012371 w 4887685"/>
                <a:gd name="connsiteY17" fmla="*/ 195943 h 1099457"/>
                <a:gd name="connsiteX18" fmla="*/ 1055914 w 4887685"/>
                <a:gd name="connsiteY18" fmla="*/ 185057 h 1099457"/>
                <a:gd name="connsiteX19" fmla="*/ 1121228 w 4887685"/>
                <a:gd name="connsiteY19" fmla="*/ 163286 h 1099457"/>
                <a:gd name="connsiteX20" fmla="*/ 1164771 w 4887685"/>
                <a:gd name="connsiteY20" fmla="*/ 152400 h 1099457"/>
                <a:gd name="connsiteX21" fmla="*/ 1197428 w 4887685"/>
                <a:gd name="connsiteY21" fmla="*/ 141515 h 1099457"/>
                <a:gd name="connsiteX22" fmla="*/ 1240971 w 4887685"/>
                <a:gd name="connsiteY22" fmla="*/ 130629 h 1099457"/>
                <a:gd name="connsiteX23" fmla="*/ 1338942 w 4887685"/>
                <a:gd name="connsiteY23" fmla="*/ 97972 h 1099457"/>
                <a:gd name="connsiteX24" fmla="*/ 1545771 w 4887685"/>
                <a:gd name="connsiteY24" fmla="*/ 65315 h 1099457"/>
                <a:gd name="connsiteX25" fmla="*/ 1611085 w 4887685"/>
                <a:gd name="connsiteY25" fmla="*/ 43543 h 1099457"/>
                <a:gd name="connsiteX26" fmla="*/ 1676400 w 4887685"/>
                <a:gd name="connsiteY26" fmla="*/ 32657 h 1099457"/>
                <a:gd name="connsiteX27" fmla="*/ 1752600 w 4887685"/>
                <a:gd name="connsiteY27" fmla="*/ 21772 h 1099457"/>
                <a:gd name="connsiteX28" fmla="*/ 1839685 w 4887685"/>
                <a:gd name="connsiteY28" fmla="*/ 0 h 1099457"/>
                <a:gd name="connsiteX29" fmla="*/ 2079171 w 4887685"/>
                <a:gd name="connsiteY29" fmla="*/ 10886 h 1099457"/>
                <a:gd name="connsiteX30" fmla="*/ 2177142 w 4887685"/>
                <a:gd name="connsiteY30" fmla="*/ 21772 h 1099457"/>
                <a:gd name="connsiteX31" fmla="*/ 2286000 w 4887685"/>
                <a:gd name="connsiteY31" fmla="*/ 32657 h 1099457"/>
                <a:gd name="connsiteX32" fmla="*/ 2340428 w 4887685"/>
                <a:gd name="connsiteY32" fmla="*/ 43543 h 1099457"/>
                <a:gd name="connsiteX33" fmla="*/ 2405742 w 4887685"/>
                <a:gd name="connsiteY33" fmla="*/ 65315 h 1099457"/>
                <a:gd name="connsiteX34" fmla="*/ 2471057 w 4887685"/>
                <a:gd name="connsiteY34" fmla="*/ 87086 h 1099457"/>
                <a:gd name="connsiteX35" fmla="*/ 2536371 w 4887685"/>
                <a:gd name="connsiteY35" fmla="*/ 97972 h 1099457"/>
                <a:gd name="connsiteX36" fmla="*/ 2569028 w 4887685"/>
                <a:gd name="connsiteY36" fmla="*/ 108857 h 1099457"/>
                <a:gd name="connsiteX37" fmla="*/ 2677885 w 4887685"/>
                <a:gd name="connsiteY37" fmla="*/ 141515 h 1099457"/>
                <a:gd name="connsiteX38" fmla="*/ 2786742 w 4887685"/>
                <a:gd name="connsiteY38" fmla="*/ 152400 h 1099457"/>
                <a:gd name="connsiteX39" fmla="*/ 2939142 w 4887685"/>
                <a:gd name="connsiteY39" fmla="*/ 195943 h 1099457"/>
                <a:gd name="connsiteX40" fmla="*/ 3156857 w 4887685"/>
                <a:gd name="connsiteY40" fmla="*/ 206829 h 1099457"/>
                <a:gd name="connsiteX41" fmla="*/ 3189514 w 4887685"/>
                <a:gd name="connsiteY41" fmla="*/ 217715 h 1099457"/>
                <a:gd name="connsiteX42" fmla="*/ 3831771 w 4887685"/>
                <a:gd name="connsiteY42" fmla="*/ 239486 h 1099457"/>
                <a:gd name="connsiteX43" fmla="*/ 4245428 w 4887685"/>
                <a:gd name="connsiteY43" fmla="*/ 261257 h 1099457"/>
                <a:gd name="connsiteX44" fmla="*/ 4376057 w 4887685"/>
                <a:gd name="connsiteY44" fmla="*/ 272143 h 1099457"/>
                <a:gd name="connsiteX45" fmla="*/ 4419600 w 4887685"/>
                <a:gd name="connsiteY45" fmla="*/ 283029 h 1099457"/>
                <a:gd name="connsiteX46" fmla="*/ 4474028 w 4887685"/>
                <a:gd name="connsiteY46" fmla="*/ 293915 h 1099457"/>
                <a:gd name="connsiteX47" fmla="*/ 4539342 w 4887685"/>
                <a:gd name="connsiteY47" fmla="*/ 315686 h 1099457"/>
                <a:gd name="connsiteX48" fmla="*/ 4604657 w 4887685"/>
                <a:gd name="connsiteY48" fmla="*/ 337457 h 1099457"/>
                <a:gd name="connsiteX49" fmla="*/ 4637314 w 4887685"/>
                <a:gd name="connsiteY49" fmla="*/ 348343 h 1099457"/>
                <a:gd name="connsiteX50" fmla="*/ 4735285 w 4887685"/>
                <a:gd name="connsiteY50" fmla="*/ 359229 h 1099457"/>
                <a:gd name="connsiteX51" fmla="*/ 4800600 w 4887685"/>
                <a:gd name="connsiteY51" fmla="*/ 402772 h 1099457"/>
                <a:gd name="connsiteX52" fmla="*/ 4855028 w 4887685"/>
                <a:gd name="connsiteY52" fmla="*/ 478972 h 1099457"/>
                <a:gd name="connsiteX53" fmla="*/ 4876800 w 4887685"/>
                <a:gd name="connsiteY53" fmla="*/ 576943 h 1099457"/>
                <a:gd name="connsiteX54" fmla="*/ 4887685 w 4887685"/>
                <a:gd name="connsiteY54" fmla="*/ 718457 h 1099457"/>
                <a:gd name="connsiteX55" fmla="*/ 4865914 w 4887685"/>
                <a:gd name="connsiteY55" fmla="*/ 947057 h 1099457"/>
                <a:gd name="connsiteX56" fmla="*/ 4833257 w 4887685"/>
                <a:gd name="connsiteY56" fmla="*/ 979715 h 1099457"/>
                <a:gd name="connsiteX57" fmla="*/ 4811485 w 4887685"/>
                <a:gd name="connsiteY57" fmla="*/ 1023257 h 1099457"/>
                <a:gd name="connsiteX58" fmla="*/ 4530811 w 4887685"/>
                <a:gd name="connsiteY58" fmla="*/ 777851 h 1099457"/>
                <a:gd name="connsiteX59" fmla="*/ 4669971 w 4887685"/>
                <a:gd name="connsiteY59" fmla="*/ 1066800 h 1099457"/>
                <a:gd name="connsiteX60" fmla="*/ 4388332 w 4887685"/>
                <a:gd name="connsiteY60" fmla="*/ 949540 h 1099457"/>
                <a:gd name="connsiteX61" fmla="*/ 4397828 w 4887685"/>
                <a:gd name="connsiteY61" fmla="*/ 1099457 h 1099457"/>
                <a:gd name="connsiteX62" fmla="*/ 3548742 w 4887685"/>
                <a:gd name="connsiteY62" fmla="*/ 1088572 h 1099457"/>
                <a:gd name="connsiteX63" fmla="*/ 3396342 w 4887685"/>
                <a:gd name="connsiteY63" fmla="*/ 1066800 h 1099457"/>
                <a:gd name="connsiteX64" fmla="*/ 3265714 w 4887685"/>
                <a:gd name="connsiteY64" fmla="*/ 1055915 h 1099457"/>
                <a:gd name="connsiteX65" fmla="*/ 2982685 w 4887685"/>
                <a:gd name="connsiteY65" fmla="*/ 1023257 h 1099457"/>
                <a:gd name="connsiteX66" fmla="*/ 2634342 w 4887685"/>
                <a:gd name="connsiteY66" fmla="*/ 1012372 h 1099457"/>
                <a:gd name="connsiteX67" fmla="*/ 2427514 w 4887685"/>
                <a:gd name="connsiteY67" fmla="*/ 979715 h 1099457"/>
                <a:gd name="connsiteX68" fmla="*/ 1730828 w 4887685"/>
                <a:gd name="connsiteY68" fmla="*/ 936172 h 1099457"/>
                <a:gd name="connsiteX69" fmla="*/ 1415142 w 4887685"/>
                <a:gd name="connsiteY69" fmla="*/ 903515 h 1099457"/>
                <a:gd name="connsiteX70" fmla="*/ 1262742 w 4887685"/>
                <a:gd name="connsiteY70" fmla="*/ 892629 h 1099457"/>
                <a:gd name="connsiteX71" fmla="*/ 653142 w 4887685"/>
                <a:gd name="connsiteY71" fmla="*/ 881743 h 1099457"/>
                <a:gd name="connsiteX72" fmla="*/ 533400 w 4887685"/>
                <a:gd name="connsiteY72" fmla="*/ 870857 h 1099457"/>
                <a:gd name="connsiteX73" fmla="*/ 337457 w 4887685"/>
                <a:gd name="connsiteY73" fmla="*/ 859972 h 1099457"/>
                <a:gd name="connsiteX74" fmla="*/ 304800 w 4887685"/>
                <a:gd name="connsiteY74" fmla="*/ 849086 h 1099457"/>
                <a:gd name="connsiteX75" fmla="*/ 250371 w 4887685"/>
                <a:gd name="connsiteY75" fmla="*/ 838200 h 1099457"/>
                <a:gd name="connsiteX76" fmla="*/ 185057 w 4887685"/>
                <a:gd name="connsiteY76" fmla="*/ 816429 h 1099457"/>
                <a:gd name="connsiteX77" fmla="*/ 97971 w 4887685"/>
                <a:gd name="connsiteY77" fmla="*/ 816429 h 1099457"/>
                <a:gd name="connsiteX78" fmla="*/ 0 w 4887685"/>
                <a:gd name="connsiteY78" fmla="*/ 805543 h 1099457"/>
                <a:gd name="connsiteX0" fmla="*/ 0 w 4887685"/>
                <a:gd name="connsiteY0" fmla="*/ 805543 h 1099457"/>
                <a:gd name="connsiteX1" fmla="*/ 0 w 4887685"/>
                <a:gd name="connsiteY1" fmla="*/ 805543 h 1099457"/>
                <a:gd name="connsiteX2" fmla="*/ 87085 w 4887685"/>
                <a:gd name="connsiteY2" fmla="*/ 740229 h 1099457"/>
                <a:gd name="connsiteX3" fmla="*/ 185057 w 4887685"/>
                <a:gd name="connsiteY3" fmla="*/ 674915 h 1099457"/>
                <a:gd name="connsiteX4" fmla="*/ 206828 w 4887685"/>
                <a:gd name="connsiteY4" fmla="*/ 653143 h 1099457"/>
                <a:gd name="connsiteX5" fmla="*/ 304800 w 4887685"/>
                <a:gd name="connsiteY5" fmla="*/ 598715 h 1099457"/>
                <a:gd name="connsiteX6" fmla="*/ 326571 w 4887685"/>
                <a:gd name="connsiteY6" fmla="*/ 566057 h 1099457"/>
                <a:gd name="connsiteX7" fmla="*/ 391885 w 4887685"/>
                <a:gd name="connsiteY7" fmla="*/ 533400 h 1099457"/>
                <a:gd name="connsiteX8" fmla="*/ 446314 w 4887685"/>
                <a:gd name="connsiteY8" fmla="*/ 500743 h 1099457"/>
                <a:gd name="connsiteX9" fmla="*/ 522514 w 4887685"/>
                <a:gd name="connsiteY9" fmla="*/ 446315 h 1099457"/>
                <a:gd name="connsiteX10" fmla="*/ 566057 w 4887685"/>
                <a:gd name="connsiteY10" fmla="*/ 402772 h 1099457"/>
                <a:gd name="connsiteX11" fmla="*/ 653142 w 4887685"/>
                <a:gd name="connsiteY11" fmla="*/ 381000 h 1099457"/>
                <a:gd name="connsiteX12" fmla="*/ 772885 w 4887685"/>
                <a:gd name="connsiteY12" fmla="*/ 315686 h 1099457"/>
                <a:gd name="connsiteX13" fmla="*/ 805542 w 4887685"/>
                <a:gd name="connsiteY13" fmla="*/ 304800 h 1099457"/>
                <a:gd name="connsiteX14" fmla="*/ 849085 w 4887685"/>
                <a:gd name="connsiteY14" fmla="*/ 283029 h 1099457"/>
                <a:gd name="connsiteX15" fmla="*/ 914400 w 4887685"/>
                <a:gd name="connsiteY15" fmla="*/ 261257 h 1099457"/>
                <a:gd name="connsiteX16" fmla="*/ 979714 w 4887685"/>
                <a:gd name="connsiteY16" fmla="*/ 228600 h 1099457"/>
                <a:gd name="connsiteX17" fmla="*/ 1012371 w 4887685"/>
                <a:gd name="connsiteY17" fmla="*/ 195943 h 1099457"/>
                <a:gd name="connsiteX18" fmla="*/ 1055914 w 4887685"/>
                <a:gd name="connsiteY18" fmla="*/ 185057 h 1099457"/>
                <a:gd name="connsiteX19" fmla="*/ 1121228 w 4887685"/>
                <a:gd name="connsiteY19" fmla="*/ 163286 h 1099457"/>
                <a:gd name="connsiteX20" fmla="*/ 1164771 w 4887685"/>
                <a:gd name="connsiteY20" fmla="*/ 152400 h 1099457"/>
                <a:gd name="connsiteX21" fmla="*/ 1197428 w 4887685"/>
                <a:gd name="connsiteY21" fmla="*/ 141515 h 1099457"/>
                <a:gd name="connsiteX22" fmla="*/ 1240971 w 4887685"/>
                <a:gd name="connsiteY22" fmla="*/ 130629 h 1099457"/>
                <a:gd name="connsiteX23" fmla="*/ 1338942 w 4887685"/>
                <a:gd name="connsiteY23" fmla="*/ 97972 h 1099457"/>
                <a:gd name="connsiteX24" fmla="*/ 1545771 w 4887685"/>
                <a:gd name="connsiteY24" fmla="*/ 65315 h 1099457"/>
                <a:gd name="connsiteX25" fmla="*/ 1611085 w 4887685"/>
                <a:gd name="connsiteY25" fmla="*/ 43543 h 1099457"/>
                <a:gd name="connsiteX26" fmla="*/ 1676400 w 4887685"/>
                <a:gd name="connsiteY26" fmla="*/ 32657 h 1099457"/>
                <a:gd name="connsiteX27" fmla="*/ 1752600 w 4887685"/>
                <a:gd name="connsiteY27" fmla="*/ 21772 h 1099457"/>
                <a:gd name="connsiteX28" fmla="*/ 1839685 w 4887685"/>
                <a:gd name="connsiteY28" fmla="*/ 0 h 1099457"/>
                <a:gd name="connsiteX29" fmla="*/ 2079171 w 4887685"/>
                <a:gd name="connsiteY29" fmla="*/ 10886 h 1099457"/>
                <a:gd name="connsiteX30" fmla="*/ 2177142 w 4887685"/>
                <a:gd name="connsiteY30" fmla="*/ 21772 h 1099457"/>
                <a:gd name="connsiteX31" fmla="*/ 2286000 w 4887685"/>
                <a:gd name="connsiteY31" fmla="*/ 32657 h 1099457"/>
                <a:gd name="connsiteX32" fmla="*/ 2340428 w 4887685"/>
                <a:gd name="connsiteY32" fmla="*/ 43543 h 1099457"/>
                <a:gd name="connsiteX33" fmla="*/ 2405742 w 4887685"/>
                <a:gd name="connsiteY33" fmla="*/ 65315 h 1099457"/>
                <a:gd name="connsiteX34" fmla="*/ 2471057 w 4887685"/>
                <a:gd name="connsiteY34" fmla="*/ 87086 h 1099457"/>
                <a:gd name="connsiteX35" fmla="*/ 2536371 w 4887685"/>
                <a:gd name="connsiteY35" fmla="*/ 97972 h 1099457"/>
                <a:gd name="connsiteX36" fmla="*/ 2569028 w 4887685"/>
                <a:gd name="connsiteY36" fmla="*/ 108857 h 1099457"/>
                <a:gd name="connsiteX37" fmla="*/ 2677885 w 4887685"/>
                <a:gd name="connsiteY37" fmla="*/ 141515 h 1099457"/>
                <a:gd name="connsiteX38" fmla="*/ 2786742 w 4887685"/>
                <a:gd name="connsiteY38" fmla="*/ 152400 h 1099457"/>
                <a:gd name="connsiteX39" fmla="*/ 2939142 w 4887685"/>
                <a:gd name="connsiteY39" fmla="*/ 195943 h 1099457"/>
                <a:gd name="connsiteX40" fmla="*/ 3156857 w 4887685"/>
                <a:gd name="connsiteY40" fmla="*/ 206829 h 1099457"/>
                <a:gd name="connsiteX41" fmla="*/ 3189514 w 4887685"/>
                <a:gd name="connsiteY41" fmla="*/ 217715 h 1099457"/>
                <a:gd name="connsiteX42" fmla="*/ 3831771 w 4887685"/>
                <a:gd name="connsiteY42" fmla="*/ 239486 h 1099457"/>
                <a:gd name="connsiteX43" fmla="*/ 4245428 w 4887685"/>
                <a:gd name="connsiteY43" fmla="*/ 261257 h 1099457"/>
                <a:gd name="connsiteX44" fmla="*/ 4376057 w 4887685"/>
                <a:gd name="connsiteY44" fmla="*/ 272143 h 1099457"/>
                <a:gd name="connsiteX45" fmla="*/ 4419600 w 4887685"/>
                <a:gd name="connsiteY45" fmla="*/ 283029 h 1099457"/>
                <a:gd name="connsiteX46" fmla="*/ 4474028 w 4887685"/>
                <a:gd name="connsiteY46" fmla="*/ 293915 h 1099457"/>
                <a:gd name="connsiteX47" fmla="*/ 4539342 w 4887685"/>
                <a:gd name="connsiteY47" fmla="*/ 315686 h 1099457"/>
                <a:gd name="connsiteX48" fmla="*/ 4604657 w 4887685"/>
                <a:gd name="connsiteY48" fmla="*/ 337457 h 1099457"/>
                <a:gd name="connsiteX49" fmla="*/ 4637314 w 4887685"/>
                <a:gd name="connsiteY49" fmla="*/ 348343 h 1099457"/>
                <a:gd name="connsiteX50" fmla="*/ 4735285 w 4887685"/>
                <a:gd name="connsiteY50" fmla="*/ 359229 h 1099457"/>
                <a:gd name="connsiteX51" fmla="*/ 4800600 w 4887685"/>
                <a:gd name="connsiteY51" fmla="*/ 402772 h 1099457"/>
                <a:gd name="connsiteX52" fmla="*/ 4855028 w 4887685"/>
                <a:gd name="connsiteY52" fmla="*/ 478972 h 1099457"/>
                <a:gd name="connsiteX53" fmla="*/ 4876800 w 4887685"/>
                <a:gd name="connsiteY53" fmla="*/ 576943 h 1099457"/>
                <a:gd name="connsiteX54" fmla="*/ 4887685 w 4887685"/>
                <a:gd name="connsiteY54" fmla="*/ 718457 h 1099457"/>
                <a:gd name="connsiteX55" fmla="*/ 4865914 w 4887685"/>
                <a:gd name="connsiteY55" fmla="*/ 947057 h 1099457"/>
                <a:gd name="connsiteX56" fmla="*/ 4833257 w 4887685"/>
                <a:gd name="connsiteY56" fmla="*/ 979715 h 1099457"/>
                <a:gd name="connsiteX57" fmla="*/ 4811485 w 4887685"/>
                <a:gd name="connsiteY57" fmla="*/ 1023257 h 1099457"/>
                <a:gd name="connsiteX58" fmla="*/ 4530811 w 4887685"/>
                <a:gd name="connsiteY58" fmla="*/ 777851 h 1099457"/>
                <a:gd name="connsiteX59" fmla="*/ 4392191 w 4887685"/>
                <a:gd name="connsiteY59" fmla="*/ 828815 h 1099457"/>
                <a:gd name="connsiteX60" fmla="*/ 4388332 w 4887685"/>
                <a:gd name="connsiteY60" fmla="*/ 949540 h 1099457"/>
                <a:gd name="connsiteX61" fmla="*/ 4397828 w 4887685"/>
                <a:gd name="connsiteY61" fmla="*/ 1099457 h 1099457"/>
                <a:gd name="connsiteX62" fmla="*/ 3548742 w 4887685"/>
                <a:gd name="connsiteY62" fmla="*/ 1088572 h 1099457"/>
                <a:gd name="connsiteX63" fmla="*/ 3396342 w 4887685"/>
                <a:gd name="connsiteY63" fmla="*/ 1066800 h 1099457"/>
                <a:gd name="connsiteX64" fmla="*/ 3265714 w 4887685"/>
                <a:gd name="connsiteY64" fmla="*/ 1055915 h 1099457"/>
                <a:gd name="connsiteX65" fmla="*/ 2982685 w 4887685"/>
                <a:gd name="connsiteY65" fmla="*/ 1023257 h 1099457"/>
                <a:gd name="connsiteX66" fmla="*/ 2634342 w 4887685"/>
                <a:gd name="connsiteY66" fmla="*/ 1012372 h 1099457"/>
                <a:gd name="connsiteX67" fmla="*/ 2427514 w 4887685"/>
                <a:gd name="connsiteY67" fmla="*/ 979715 h 1099457"/>
                <a:gd name="connsiteX68" fmla="*/ 1730828 w 4887685"/>
                <a:gd name="connsiteY68" fmla="*/ 936172 h 1099457"/>
                <a:gd name="connsiteX69" fmla="*/ 1415142 w 4887685"/>
                <a:gd name="connsiteY69" fmla="*/ 903515 h 1099457"/>
                <a:gd name="connsiteX70" fmla="*/ 1262742 w 4887685"/>
                <a:gd name="connsiteY70" fmla="*/ 892629 h 1099457"/>
                <a:gd name="connsiteX71" fmla="*/ 653142 w 4887685"/>
                <a:gd name="connsiteY71" fmla="*/ 881743 h 1099457"/>
                <a:gd name="connsiteX72" fmla="*/ 533400 w 4887685"/>
                <a:gd name="connsiteY72" fmla="*/ 870857 h 1099457"/>
                <a:gd name="connsiteX73" fmla="*/ 337457 w 4887685"/>
                <a:gd name="connsiteY73" fmla="*/ 859972 h 1099457"/>
                <a:gd name="connsiteX74" fmla="*/ 304800 w 4887685"/>
                <a:gd name="connsiteY74" fmla="*/ 849086 h 1099457"/>
                <a:gd name="connsiteX75" fmla="*/ 250371 w 4887685"/>
                <a:gd name="connsiteY75" fmla="*/ 838200 h 1099457"/>
                <a:gd name="connsiteX76" fmla="*/ 185057 w 4887685"/>
                <a:gd name="connsiteY76" fmla="*/ 816429 h 1099457"/>
                <a:gd name="connsiteX77" fmla="*/ 97971 w 4887685"/>
                <a:gd name="connsiteY77" fmla="*/ 816429 h 1099457"/>
                <a:gd name="connsiteX78" fmla="*/ 0 w 4887685"/>
                <a:gd name="connsiteY78" fmla="*/ 805543 h 1099457"/>
                <a:gd name="connsiteX0" fmla="*/ 0 w 4887685"/>
                <a:gd name="connsiteY0" fmla="*/ 805543 h 1099457"/>
                <a:gd name="connsiteX1" fmla="*/ 0 w 4887685"/>
                <a:gd name="connsiteY1" fmla="*/ 805543 h 1099457"/>
                <a:gd name="connsiteX2" fmla="*/ 87085 w 4887685"/>
                <a:gd name="connsiteY2" fmla="*/ 740229 h 1099457"/>
                <a:gd name="connsiteX3" fmla="*/ 185057 w 4887685"/>
                <a:gd name="connsiteY3" fmla="*/ 674915 h 1099457"/>
                <a:gd name="connsiteX4" fmla="*/ 206828 w 4887685"/>
                <a:gd name="connsiteY4" fmla="*/ 653143 h 1099457"/>
                <a:gd name="connsiteX5" fmla="*/ 304800 w 4887685"/>
                <a:gd name="connsiteY5" fmla="*/ 598715 h 1099457"/>
                <a:gd name="connsiteX6" fmla="*/ 326571 w 4887685"/>
                <a:gd name="connsiteY6" fmla="*/ 566057 h 1099457"/>
                <a:gd name="connsiteX7" fmla="*/ 391885 w 4887685"/>
                <a:gd name="connsiteY7" fmla="*/ 533400 h 1099457"/>
                <a:gd name="connsiteX8" fmla="*/ 446314 w 4887685"/>
                <a:gd name="connsiteY8" fmla="*/ 500743 h 1099457"/>
                <a:gd name="connsiteX9" fmla="*/ 522514 w 4887685"/>
                <a:gd name="connsiteY9" fmla="*/ 446315 h 1099457"/>
                <a:gd name="connsiteX10" fmla="*/ 566057 w 4887685"/>
                <a:gd name="connsiteY10" fmla="*/ 402772 h 1099457"/>
                <a:gd name="connsiteX11" fmla="*/ 653142 w 4887685"/>
                <a:gd name="connsiteY11" fmla="*/ 381000 h 1099457"/>
                <a:gd name="connsiteX12" fmla="*/ 772885 w 4887685"/>
                <a:gd name="connsiteY12" fmla="*/ 315686 h 1099457"/>
                <a:gd name="connsiteX13" fmla="*/ 805542 w 4887685"/>
                <a:gd name="connsiteY13" fmla="*/ 304800 h 1099457"/>
                <a:gd name="connsiteX14" fmla="*/ 849085 w 4887685"/>
                <a:gd name="connsiteY14" fmla="*/ 283029 h 1099457"/>
                <a:gd name="connsiteX15" fmla="*/ 914400 w 4887685"/>
                <a:gd name="connsiteY15" fmla="*/ 261257 h 1099457"/>
                <a:gd name="connsiteX16" fmla="*/ 979714 w 4887685"/>
                <a:gd name="connsiteY16" fmla="*/ 228600 h 1099457"/>
                <a:gd name="connsiteX17" fmla="*/ 1012371 w 4887685"/>
                <a:gd name="connsiteY17" fmla="*/ 195943 h 1099457"/>
                <a:gd name="connsiteX18" fmla="*/ 1055914 w 4887685"/>
                <a:gd name="connsiteY18" fmla="*/ 185057 h 1099457"/>
                <a:gd name="connsiteX19" fmla="*/ 1121228 w 4887685"/>
                <a:gd name="connsiteY19" fmla="*/ 163286 h 1099457"/>
                <a:gd name="connsiteX20" fmla="*/ 1164771 w 4887685"/>
                <a:gd name="connsiteY20" fmla="*/ 152400 h 1099457"/>
                <a:gd name="connsiteX21" fmla="*/ 1197428 w 4887685"/>
                <a:gd name="connsiteY21" fmla="*/ 141515 h 1099457"/>
                <a:gd name="connsiteX22" fmla="*/ 1240971 w 4887685"/>
                <a:gd name="connsiteY22" fmla="*/ 130629 h 1099457"/>
                <a:gd name="connsiteX23" fmla="*/ 1338942 w 4887685"/>
                <a:gd name="connsiteY23" fmla="*/ 97972 h 1099457"/>
                <a:gd name="connsiteX24" fmla="*/ 1545771 w 4887685"/>
                <a:gd name="connsiteY24" fmla="*/ 65315 h 1099457"/>
                <a:gd name="connsiteX25" fmla="*/ 1611085 w 4887685"/>
                <a:gd name="connsiteY25" fmla="*/ 43543 h 1099457"/>
                <a:gd name="connsiteX26" fmla="*/ 1676400 w 4887685"/>
                <a:gd name="connsiteY26" fmla="*/ 32657 h 1099457"/>
                <a:gd name="connsiteX27" fmla="*/ 1752600 w 4887685"/>
                <a:gd name="connsiteY27" fmla="*/ 21772 h 1099457"/>
                <a:gd name="connsiteX28" fmla="*/ 1839685 w 4887685"/>
                <a:gd name="connsiteY28" fmla="*/ 0 h 1099457"/>
                <a:gd name="connsiteX29" fmla="*/ 2079171 w 4887685"/>
                <a:gd name="connsiteY29" fmla="*/ 10886 h 1099457"/>
                <a:gd name="connsiteX30" fmla="*/ 2177142 w 4887685"/>
                <a:gd name="connsiteY30" fmla="*/ 21772 h 1099457"/>
                <a:gd name="connsiteX31" fmla="*/ 2286000 w 4887685"/>
                <a:gd name="connsiteY31" fmla="*/ 32657 h 1099457"/>
                <a:gd name="connsiteX32" fmla="*/ 2340428 w 4887685"/>
                <a:gd name="connsiteY32" fmla="*/ 43543 h 1099457"/>
                <a:gd name="connsiteX33" fmla="*/ 2405742 w 4887685"/>
                <a:gd name="connsiteY33" fmla="*/ 65315 h 1099457"/>
                <a:gd name="connsiteX34" fmla="*/ 2471057 w 4887685"/>
                <a:gd name="connsiteY34" fmla="*/ 87086 h 1099457"/>
                <a:gd name="connsiteX35" fmla="*/ 2536371 w 4887685"/>
                <a:gd name="connsiteY35" fmla="*/ 97972 h 1099457"/>
                <a:gd name="connsiteX36" fmla="*/ 2569028 w 4887685"/>
                <a:gd name="connsiteY36" fmla="*/ 108857 h 1099457"/>
                <a:gd name="connsiteX37" fmla="*/ 2677885 w 4887685"/>
                <a:gd name="connsiteY37" fmla="*/ 141515 h 1099457"/>
                <a:gd name="connsiteX38" fmla="*/ 2786742 w 4887685"/>
                <a:gd name="connsiteY38" fmla="*/ 152400 h 1099457"/>
                <a:gd name="connsiteX39" fmla="*/ 2939142 w 4887685"/>
                <a:gd name="connsiteY39" fmla="*/ 195943 h 1099457"/>
                <a:gd name="connsiteX40" fmla="*/ 3156857 w 4887685"/>
                <a:gd name="connsiteY40" fmla="*/ 206829 h 1099457"/>
                <a:gd name="connsiteX41" fmla="*/ 3189514 w 4887685"/>
                <a:gd name="connsiteY41" fmla="*/ 217715 h 1099457"/>
                <a:gd name="connsiteX42" fmla="*/ 3831771 w 4887685"/>
                <a:gd name="connsiteY42" fmla="*/ 239486 h 1099457"/>
                <a:gd name="connsiteX43" fmla="*/ 4245428 w 4887685"/>
                <a:gd name="connsiteY43" fmla="*/ 261257 h 1099457"/>
                <a:gd name="connsiteX44" fmla="*/ 4376057 w 4887685"/>
                <a:gd name="connsiteY44" fmla="*/ 272143 h 1099457"/>
                <a:gd name="connsiteX45" fmla="*/ 4419600 w 4887685"/>
                <a:gd name="connsiteY45" fmla="*/ 283029 h 1099457"/>
                <a:gd name="connsiteX46" fmla="*/ 4474028 w 4887685"/>
                <a:gd name="connsiteY46" fmla="*/ 293915 h 1099457"/>
                <a:gd name="connsiteX47" fmla="*/ 4539342 w 4887685"/>
                <a:gd name="connsiteY47" fmla="*/ 315686 h 1099457"/>
                <a:gd name="connsiteX48" fmla="*/ 4604657 w 4887685"/>
                <a:gd name="connsiteY48" fmla="*/ 337457 h 1099457"/>
                <a:gd name="connsiteX49" fmla="*/ 4637314 w 4887685"/>
                <a:gd name="connsiteY49" fmla="*/ 348343 h 1099457"/>
                <a:gd name="connsiteX50" fmla="*/ 4735285 w 4887685"/>
                <a:gd name="connsiteY50" fmla="*/ 359229 h 1099457"/>
                <a:gd name="connsiteX51" fmla="*/ 4800600 w 4887685"/>
                <a:gd name="connsiteY51" fmla="*/ 402772 h 1099457"/>
                <a:gd name="connsiteX52" fmla="*/ 4855028 w 4887685"/>
                <a:gd name="connsiteY52" fmla="*/ 478972 h 1099457"/>
                <a:gd name="connsiteX53" fmla="*/ 4876800 w 4887685"/>
                <a:gd name="connsiteY53" fmla="*/ 576943 h 1099457"/>
                <a:gd name="connsiteX54" fmla="*/ 4887685 w 4887685"/>
                <a:gd name="connsiteY54" fmla="*/ 718457 h 1099457"/>
                <a:gd name="connsiteX55" fmla="*/ 4865914 w 4887685"/>
                <a:gd name="connsiteY55" fmla="*/ 947057 h 1099457"/>
                <a:gd name="connsiteX56" fmla="*/ 4833257 w 4887685"/>
                <a:gd name="connsiteY56" fmla="*/ 979715 h 1099457"/>
                <a:gd name="connsiteX57" fmla="*/ 4672595 w 4887685"/>
                <a:gd name="connsiteY57" fmla="*/ 675432 h 1099457"/>
                <a:gd name="connsiteX58" fmla="*/ 4530811 w 4887685"/>
                <a:gd name="connsiteY58" fmla="*/ 777851 h 1099457"/>
                <a:gd name="connsiteX59" fmla="*/ 4392191 w 4887685"/>
                <a:gd name="connsiteY59" fmla="*/ 828815 h 1099457"/>
                <a:gd name="connsiteX60" fmla="*/ 4388332 w 4887685"/>
                <a:gd name="connsiteY60" fmla="*/ 949540 h 1099457"/>
                <a:gd name="connsiteX61" fmla="*/ 4397828 w 4887685"/>
                <a:gd name="connsiteY61" fmla="*/ 1099457 h 1099457"/>
                <a:gd name="connsiteX62" fmla="*/ 3548742 w 4887685"/>
                <a:gd name="connsiteY62" fmla="*/ 1088572 h 1099457"/>
                <a:gd name="connsiteX63" fmla="*/ 3396342 w 4887685"/>
                <a:gd name="connsiteY63" fmla="*/ 1066800 h 1099457"/>
                <a:gd name="connsiteX64" fmla="*/ 3265714 w 4887685"/>
                <a:gd name="connsiteY64" fmla="*/ 1055915 h 1099457"/>
                <a:gd name="connsiteX65" fmla="*/ 2982685 w 4887685"/>
                <a:gd name="connsiteY65" fmla="*/ 1023257 h 1099457"/>
                <a:gd name="connsiteX66" fmla="*/ 2634342 w 4887685"/>
                <a:gd name="connsiteY66" fmla="*/ 1012372 h 1099457"/>
                <a:gd name="connsiteX67" fmla="*/ 2427514 w 4887685"/>
                <a:gd name="connsiteY67" fmla="*/ 979715 h 1099457"/>
                <a:gd name="connsiteX68" fmla="*/ 1730828 w 4887685"/>
                <a:gd name="connsiteY68" fmla="*/ 936172 h 1099457"/>
                <a:gd name="connsiteX69" fmla="*/ 1415142 w 4887685"/>
                <a:gd name="connsiteY69" fmla="*/ 903515 h 1099457"/>
                <a:gd name="connsiteX70" fmla="*/ 1262742 w 4887685"/>
                <a:gd name="connsiteY70" fmla="*/ 892629 h 1099457"/>
                <a:gd name="connsiteX71" fmla="*/ 653142 w 4887685"/>
                <a:gd name="connsiteY71" fmla="*/ 881743 h 1099457"/>
                <a:gd name="connsiteX72" fmla="*/ 533400 w 4887685"/>
                <a:gd name="connsiteY72" fmla="*/ 870857 h 1099457"/>
                <a:gd name="connsiteX73" fmla="*/ 337457 w 4887685"/>
                <a:gd name="connsiteY73" fmla="*/ 859972 h 1099457"/>
                <a:gd name="connsiteX74" fmla="*/ 304800 w 4887685"/>
                <a:gd name="connsiteY74" fmla="*/ 849086 h 1099457"/>
                <a:gd name="connsiteX75" fmla="*/ 250371 w 4887685"/>
                <a:gd name="connsiteY75" fmla="*/ 838200 h 1099457"/>
                <a:gd name="connsiteX76" fmla="*/ 185057 w 4887685"/>
                <a:gd name="connsiteY76" fmla="*/ 816429 h 1099457"/>
                <a:gd name="connsiteX77" fmla="*/ 97971 w 4887685"/>
                <a:gd name="connsiteY77" fmla="*/ 816429 h 1099457"/>
                <a:gd name="connsiteX78" fmla="*/ 0 w 4887685"/>
                <a:gd name="connsiteY78" fmla="*/ 805543 h 1099457"/>
                <a:gd name="connsiteX0" fmla="*/ 0 w 4887685"/>
                <a:gd name="connsiteY0" fmla="*/ 805543 h 1099457"/>
                <a:gd name="connsiteX1" fmla="*/ 0 w 4887685"/>
                <a:gd name="connsiteY1" fmla="*/ 805543 h 1099457"/>
                <a:gd name="connsiteX2" fmla="*/ 87085 w 4887685"/>
                <a:gd name="connsiteY2" fmla="*/ 740229 h 1099457"/>
                <a:gd name="connsiteX3" fmla="*/ 185057 w 4887685"/>
                <a:gd name="connsiteY3" fmla="*/ 674915 h 1099457"/>
                <a:gd name="connsiteX4" fmla="*/ 206828 w 4887685"/>
                <a:gd name="connsiteY4" fmla="*/ 653143 h 1099457"/>
                <a:gd name="connsiteX5" fmla="*/ 304800 w 4887685"/>
                <a:gd name="connsiteY5" fmla="*/ 598715 h 1099457"/>
                <a:gd name="connsiteX6" fmla="*/ 326571 w 4887685"/>
                <a:gd name="connsiteY6" fmla="*/ 566057 h 1099457"/>
                <a:gd name="connsiteX7" fmla="*/ 391885 w 4887685"/>
                <a:gd name="connsiteY7" fmla="*/ 533400 h 1099457"/>
                <a:gd name="connsiteX8" fmla="*/ 446314 w 4887685"/>
                <a:gd name="connsiteY8" fmla="*/ 500743 h 1099457"/>
                <a:gd name="connsiteX9" fmla="*/ 522514 w 4887685"/>
                <a:gd name="connsiteY9" fmla="*/ 446315 h 1099457"/>
                <a:gd name="connsiteX10" fmla="*/ 566057 w 4887685"/>
                <a:gd name="connsiteY10" fmla="*/ 402772 h 1099457"/>
                <a:gd name="connsiteX11" fmla="*/ 653142 w 4887685"/>
                <a:gd name="connsiteY11" fmla="*/ 381000 h 1099457"/>
                <a:gd name="connsiteX12" fmla="*/ 772885 w 4887685"/>
                <a:gd name="connsiteY12" fmla="*/ 315686 h 1099457"/>
                <a:gd name="connsiteX13" fmla="*/ 805542 w 4887685"/>
                <a:gd name="connsiteY13" fmla="*/ 304800 h 1099457"/>
                <a:gd name="connsiteX14" fmla="*/ 849085 w 4887685"/>
                <a:gd name="connsiteY14" fmla="*/ 283029 h 1099457"/>
                <a:gd name="connsiteX15" fmla="*/ 914400 w 4887685"/>
                <a:gd name="connsiteY15" fmla="*/ 261257 h 1099457"/>
                <a:gd name="connsiteX16" fmla="*/ 979714 w 4887685"/>
                <a:gd name="connsiteY16" fmla="*/ 228600 h 1099457"/>
                <a:gd name="connsiteX17" fmla="*/ 1012371 w 4887685"/>
                <a:gd name="connsiteY17" fmla="*/ 195943 h 1099457"/>
                <a:gd name="connsiteX18" fmla="*/ 1055914 w 4887685"/>
                <a:gd name="connsiteY18" fmla="*/ 185057 h 1099457"/>
                <a:gd name="connsiteX19" fmla="*/ 1121228 w 4887685"/>
                <a:gd name="connsiteY19" fmla="*/ 163286 h 1099457"/>
                <a:gd name="connsiteX20" fmla="*/ 1164771 w 4887685"/>
                <a:gd name="connsiteY20" fmla="*/ 152400 h 1099457"/>
                <a:gd name="connsiteX21" fmla="*/ 1197428 w 4887685"/>
                <a:gd name="connsiteY21" fmla="*/ 141515 h 1099457"/>
                <a:gd name="connsiteX22" fmla="*/ 1240971 w 4887685"/>
                <a:gd name="connsiteY22" fmla="*/ 130629 h 1099457"/>
                <a:gd name="connsiteX23" fmla="*/ 1338942 w 4887685"/>
                <a:gd name="connsiteY23" fmla="*/ 97972 h 1099457"/>
                <a:gd name="connsiteX24" fmla="*/ 1545771 w 4887685"/>
                <a:gd name="connsiteY24" fmla="*/ 65315 h 1099457"/>
                <a:gd name="connsiteX25" fmla="*/ 1611085 w 4887685"/>
                <a:gd name="connsiteY25" fmla="*/ 43543 h 1099457"/>
                <a:gd name="connsiteX26" fmla="*/ 1676400 w 4887685"/>
                <a:gd name="connsiteY26" fmla="*/ 32657 h 1099457"/>
                <a:gd name="connsiteX27" fmla="*/ 1752600 w 4887685"/>
                <a:gd name="connsiteY27" fmla="*/ 21772 h 1099457"/>
                <a:gd name="connsiteX28" fmla="*/ 1839685 w 4887685"/>
                <a:gd name="connsiteY28" fmla="*/ 0 h 1099457"/>
                <a:gd name="connsiteX29" fmla="*/ 2079171 w 4887685"/>
                <a:gd name="connsiteY29" fmla="*/ 10886 h 1099457"/>
                <a:gd name="connsiteX30" fmla="*/ 2177142 w 4887685"/>
                <a:gd name="connsiteY30" fmla="*/ 21772 h 1099457"/>
                <a:gd name="connsiteX31" fmla="*/ 2286000 w 4887685"/>
                <a:gd name="connsiteY31" fmla="*/ 32657 h 1099457"/>
                <a:gd name="connsiteX32" fmla="*/ 2340428 w 4887685"/>
                <a:gd name="connsiteY32" fmla="*/ 43543 h 1099457"/>
                <a:gd name="connsiteX33" fmla="*/ 2405742 w 4887685"/>
                <a:gd name="connsiteY33" fmla="*/ 65315 h 1099457"/>
                <a:gd name="connsiteX34" fmla="*/ 2471057 w 4887685"/>
                <a:gd name="connsiteY34" fmla="*/ 87086 h 1099457"/>
                <a:gd name="connsiteX35" fmla="*/ 2536371 w 4887685"/>
                <a:gd name="connsiteY35" fmla="*/ 97972 h 1099457"/>
                <a:gd name="connsiteX36" fmla="*/ 2569028 w 4887685"/>
                <a:gd name="connsiteY36" fmla="*/ 108857 h 1099457"/>
                <a:gd name="connsiteX37" fmla="*/ 2677885 w 4887685"/>
                <a:gd name="connsiteY37" fmla="*/ 141515 h 1099457"/>
                <a:gd name="connsiteX38" fmla="*/ 2786742 w 4887685"/>
                <a:gd name="connsiteY38" fmla="*/ 152400 h 1099457"/>
                <a:gd name="connsiteX39" fmla="*/ 2939142 w 4887685"/>
                <a:gd name="connsiteY39" fmla="*/ 195943 h 1099457"/>
                <a:gd name="connsiteX40" fmla="*/ 3156857 w 4887685"/>
                <a:gd name="connsiteY40" fmla="*/ 206829 h 1099457"/>
                <a:gd name="connsiteX41" fmla="*/ 3189514 w 4887685"/>
                <a:gd name="connsiteY41" fmla="*/ 217715 h 1099457"/>
                <a:gd name="connsiteX42" fmla="*/ 3831771 w 4887685"/>
                <a:gd name="connsiteY42" fmla="*/ 239486 h 1099457"/>
                <a:gd name="connsiteX43" fmla="*/ 4245428 w 4887685"/>
                <a:gd name="connsiteY43" fmla="*/ 261257 h 1099457"/>
                <a:gd name="connsiteX44" fmla="*/ 4376057 w 4887685"/>
                <a:gd name="connsiteY44" fmla="*/ 272143 h 1099457"/>
                <a:gd name="connsiteX45" fmla="*/ 4419600 w 4887685"/>
                <a:gd name="connsiteY45" fmla="*/ 283029 h 1099457"/>
                <a:gd name="connsiteX46" fmla="*/ 4474028 w 4887685"/>
                <a:gd name="connsiteY46" fmla="*/ 293915 h 1099457"/>
                <a:gd name="connsiteX47" fmla="*/ 4539342 w 4887685"/>
                <a:gd name="connsiteY47" fmla="*/ 315686 h 1099457"/>
                <a:gd name="connsiteX48" fmla="*/ 4604657 w 4887685"/>
                <a:gd name="connsiteY48" fmla="*/ 337457 h 1099457"/>
                <a:gd name="connsiteX49" fmla="*/ 4637314 w 4887685"/>
                <a:gd name="connsiteY49" fmla="*/ 348343 h 1099457"/>
                <a:gd name="connsiteX50" fmla="*/ 4735285 w 4887685"/>
                <a:gd name="connsiteY50" fmla="*/ 359229 h 1099457"/>
                <a:gd name="connsiteX51" fmla="*/ 4800600 w 4887685"/>
                <a:gd name="connsiteY51" fmla="*/ 402772 h 1099457"/>
                <a:gd name="connsiteX52" fmla="*/ 4855028 w 4887685"/>
                <a:gd name="connsiteY52" fmla="*/ 478972 h 1099457"/>
                <a:gd name="connsiteX53" fmla="*/ 4876800 w 4887685"/>
                <a:gd name="connsiteY53" fmla="*/ 576943 h 1099457"/>
                <a:gd name="connsiteX54" fmla="*/ 4887685 w 4887685"/>
                <a:gd name="connsiteY54" fmla="*/ 718457 h 1099457"/>
                <a:gd name="connsiteX55" fmla="*/ 4865914 w 4887685"/>
                <a:gd name="connsiteY55" fmla="*/ 947057 h 1099457"/>
                <a:gd name="connsiteX56" fmla="*/ 4783654 w 4887685"/>
                <a:gd name="connsiteY56" fmla="*/ 631890 h 1099457"/>
                <a:gd name="connsiteX57" fmla="*/ 4672595 w 4887685"/>
                <a:gd name="connsiteY57" fmla="*/ 675432 h 1099457"/>
                <a:gd name="connsiteX58" fmla="*/ 4530811 w 4887685"/>
                <a:gd name="connsiteY58" fmla="*/ 777851 h 1099457"/>
                <a:gd name="connsiteX59" fmla="*/ 4392191 w 4887685"/>
                <a:gd name="connsiteY59" fmla="*/ 828815 h 1099457"/>
                <a:gd name="connsiteX60" fmla="*/ 4388332 w 4887685"/>
                <a:gd name="connsiteY60" fmla="*/ 949540 h 1099457"/>
                <a:gd name="connsiteX61" fmla="*/ 4397828 w 4887685"/>
                <a:gd name="connsiteY61" fmla="*/ 1099457 h 1099457"/>
                <a:gd name="connsiteX62" fmla="*/ 3548742 w 4887685"/>
                <a:gd name="connsiteY62" fmla="*/ 1088572 h 1099457"/>
                <a:gd name="connsiteX63" fmla="*/ 3396342 w 4887685"/>
                <a:gd name="connsiteY63" fmla="*/ 1066800 h 1099457"/>
                <a:gd name="connsiteX64" fmla="*/ 3265714 w 4887685"/>
                <a:gd name="connsiteY64" fmla="*/ 1055915 h 1099457"/>
                <a:gd name="connsiteX65" fmla="*/ 2982685 w 4887685"/>
                <a:gd name="connsiteY65" fmla="*/ 1023257 h 1099457"/>
                <a:gd name="connsiteX66" fmla="*/ 2634342 w 4887685"/>
                <a:gd name="connsiteY66" fmla="*/ 1012372 h 1099457"/>
                <a:gd name="connsiteX67" fmla="*/ 2427514 w 4887685"/>
                <a:gd name="connsiteY67" fmla="*/ 979715 h 1099457"/>
                <a:gd name="connsiteX68" fmla="*/ 1730828 w 4887685"/>
                <a:gd name="connsiteY68" fmla="*/ 936172 h 1099457"/>
                <a:gd name="connsiteX69" fmla="*/ 1415142 w 4887685"/>
                <a:gd name="connsiteY69" fmla="*/ 903515 h 1099457"/>
                <a:gd name="connsiteX70" fmla="*/ 1262742 w 4887685"/>
                <a:gd name="connsiteY70" fmla="*/ 892629 h 1099457"/>
                <a:gd name="connsiteX71" fmla="*/ 653142 w 4887685"/>
                <a:gd name="connsiteY71" fmla="*/ 881743 h 1099457"/>
                <a:gd name="connsiteX72" fmla="*/ 533400 w 4887685"/>
                <a:gd name="connsiteY72" fmla="*/ 870857 h 1099457"/>
                <a:gd name="connsiteX73" fmla="*/ 337457 w 4887685"/>
                <a:gd name="connsiteY73" fmla="*/ 859972 h 1099457"/>
                <a:gd name="connsiteX74" fmla="*/ 304800 w 4887685"/>
                <a:gd name="connsiteY74" fmla="*/ 849086 h 1099457"/>
                <a:gd name="connsiteX75" fmla="*/ 250371 w 4887685"/>
                <a:gd name="connsiteY75" fmla="*/ 838200 h 1099457"/>
                <a:gd name="connsiteX76" fmla="*/ 185057 w 4887685"/>
                <a:gd name="connsiteY76" fmla="*/ 816429 h 1099457"/>
                <a:gd name="connsiteX77" fmla="*/ 97971 w 4887685"/>
                <a:gd name="connsiteY77" fmla="*/ 816429 h 1099457"/>
                <a:gd name="connsiteX78" fmla="*/ 0 w 4887685"/>
                <a:gd name="connsiteY78" fmla="*/ 805543 h 1099457"/>
                <a:gd name="connsiteX0" fmla="*/ 0 w 4887685"/>
                <a:gd name="connsiteY0" fmla="*/ 805543 h 1099457"/>
                <a:gd name="connsiteX1" fmla="*/ 0 w 4887685"/>
                <a:gd name="connsiteY1" fmla="*/ 805543 h 1099457"/>
                <a:gd name="connsiteX2" fmla="*/ 87085 w 4887685"/>
                <a:gd name="connsiteY2" fmla="*/ 740229 h 1099457"/>
                <a:gd name="connsiteX3" fmla="*/ 185057 w 4887685"/>
                <a:gd name="connsiteY3" fmla="*/ 674915 h 1099457"/>
                <a:gd name="connsiteX4" fmla="*/ 206828 w 4887685"/>
                <a:gd name="connsiteY4" fmla="*/ 653143 h 1099457"/>
                <a:gd name="connsiteX5" fmla="*/ 304800 w 4887685"/>
                <a:gd name="connsiteY5" fmla="*/ 598715 h 1099457"/>
                <a:gd name="connsiteX6" fmla="*/ 326571 w 4887685"/>
                <a:gd name="connsiteY6" fmla="*/ 566057 h 1099457"/>
                <a:gd name="connsiteX7" fmla="*/ 391885 w 4887685"/>
                <a:gd name="connsiteY7" fmla="*/ 533400 h 1099457"/>
                <a:gd name="connsiteX8" fmla="*/ 446314 w 4887685"/>
                <a:gd name="connsiteY8" fmla="*/ 500743 h 1099457"/>
                <a:gd name="connsiteX9" fmla="*/ 522514 w 4887685"/>
                <a:gd name="connsiteY9" fmla="*/ 446315 h 1099457"/>
                <a:gd name="connsiteX10" fmla="*/ 566057 w 4887685"/>
                <a:gd name="connsiteY10" fmla="*/ 402772 h 1099457"/>
                <a:gd name="connsiteX11" fmla="*/ 653142 w 4887685"/>
                <a:gd name="connsiteY11" fmla="*/ 381000 h 1099457"/>
                <a:gd name="connsiteX12" fmla="*/ 772885 w 4887685"/>
                <a:gd name="connsiteY12" fmla="*/ 315686 h 1099457"/>
                <a:gd name="connsiteX13" fmla="*/ 805542 w 4887685"/>
                <a:gd name="connsiteY13" fmla="*/ 304800 h 1099457"/>
                <a:gd name="connsiteX14" fmla="*/ 849085 w 4887685"/>
                <a:gd name="connsiteY14" fmla="*/ 283029 h 1099457"/>
                <a:gd name="connsiteX15" fmla="*/ 914400 w 4887685"/>
                <a:gd name="connsiteY15" fmla="*/ 261257 h 1099457"/>
                <a:gd name="connsiteX16" fmla="*/ 979714 w 4887685"/>
                <a:gd name="connsiteY16" fmla="*/ 228600 h 1099457"/>
                <a:gd name="connsiteX17" fmla="*/ 1012371 w 4887685"/>
                <a:gd name="connsiteY17" fmla="*/ 195943 h 1099457"/>
                <a:gd name="connsiteX18" fmla="*/ 1055914 w 4887685"/>
                <a:gd name="connsiteY18" fmla="*/ 185057 h 1099457"/>
                <a:gd name="connsiteX19" fmla="*/ 1121228 w 4887685"/>
                <a:gd name="connsiteY19" fmla="*/ 163286 h 1099457"/>
                <a:gd name="connsiteX20" fmla="*/ 1164771 w 4887685"/>
                <a:gd name="connsiteY20" fmla="*/ 152400 h 1099457"/>
                <a:gd name="connsiteX21" fmla="*/ 1197428 w 4887685"/>
                <a:gd name="connsiteY21" fmla="*/ 141515 h 1099457"/>
                <a:gd name="connsiteX22" fmla="*/ 1240971 w 4887685"/>
                <a:gd name="connsiteY22" fmla="*/ 130629 h 1099457"/>
                <a:gd name="connsiteX23" fmla="*/ 1338942 w 4887685"/>
                <a:gd name="connsiteY23" fmla="*/ 97972 h 1099457"/>
                <a:gd name="connsiteX24" fmla="*/ 1545771 w 4887685"/>
                <a:gd name="connsiteY24" fmla="*/ 65315 h 1099457"/>
                <a:gd name="connsiteX25" fmla="*/ 1611085 w 4887685"/>
                <a:gd name="connsiteY25" fmla="*/ 43543 h 1099457"/>
                <a:gd name="connsiteX26" fmla="*/ 1676400 w 4887685"/>
                <a:gd name="connsiteY26" fmla="*/ 32657 h 1099457"/>
                <a:gd name="connsiteX27" fmla="*/ 1752600 w 4887685"/>
                <a:gd name="connsiteY27" fmla="*/ 21772 h 1099457"/>
                <a:gd name="connsiteX28" fmla="*/ 1839685 w 4887685"/>
                <a:gd name="connsiteY28" fmla="*/ 0 h 1099457"/>
                <a:gd name="connsiteX29" fmla="*/ 2079171 w 4887685"/>
                <a:gd name="connsiteY29" fmla="*/ 10886 h 1099457"/>
                <a:gd name="connsiteX30" fmla="*/ 2177142 w 4887685"/>
                <a:gd name="connsiteY30" fmla="*/ 21772 h 1099457"/>
                <a:gd name="connsiteX31" fmla="*/ 2286000 w 4887685"/>
                <a:gd name="connsiteY31" fmla="*/ 32657 h 1099457"/>
                <a:gd name="connsiteX32" fmla="*/ 2340428 w 4887685"/>
                <a:gd name="connsiteY32" fmla="*/ 43543 h 1099457"/>
                <a:gd name="connsiteX33" fmla="*/ 2405742 w 4887685"/>
                <a:gd name="connsiteY33" fmla="*/ 65315 h 1099457"/>
                <a:gd name="connsiteX34" fmla="*/ 2471057 w 4887685"/>
                <a:gd name="connsiteY34" fmla="*/ 87086 h 1099457"/>
                <a:gd name="connsiteX35" fmla="*/ 2536371 w 4887685"/>
                <a:gd name="connsiteY35" fmla="*/ 97972 h 1099457"/>
                <a:gd name="connsiteX36" fmla="*/ 2569028 w 4887685"/>
                <a:gd name="connsiteY36" fmla="*/ 108857 h 1099457"/>
                <a:gd name="connsiteX37" fmla="*/ 2677885 w 4887685"/>
                <a:gd name="connsiteY37" fmla="*/ 141515 h 1099457"/>
                <a:gd name="connsiteX38" fmla="*/ 2786742 w 4887685"/>
                <a:gd name="connsiteY38" fmla="*/ 152400 h 1099457"/>
                <a:gd name="connsiteX39" fmla="*/ 2939142 w 4887685"/>
                <a:gd name="connsiteY39" fmla="*/ 195943 h 1099457"/>
                <a:gd name="connsiteX40" fmla="*/ 3156857 w 4887685"/>
                <a:gd name="connsiteY40" fmla="*/ 206829 h 1099457"/>
                <a:gd name="connsiteX41" fmla="*/ 3189514 w 4887685"/>
                <a:gd name="connsiteY41" fmla="*/ 217715 h 1099457"/>
                <a:gd name="connsiteX42" fmla="*/ 3831771 w 4887685"/>
                <a:gd name="connsiteY42" fmla="*/ 239486 h 1099457"/>
                <a:gd name="connsiteX43" fmla="*/ 4245428 w 4887685"/>
                <a:gd name="connsiteY43" fmla="*/ 261257 h 1099457"/>
                <a:gd name="connsiteX44" fmla="*/ 4376057 w 4887685"/>
                <a:gd name="connsiteY44" fmla="*/ 272143 h 1099457"/>
                <a:gd name="connsiteX45" fmla="*/ 4419600 w 4887685"/>
                <a:gd name="connsiteY45" fmla="*/ 283029 h 1099457"/>
                <a:gd name="connsiteX46" fmla="*/ 4474028 w 4887685"/>
                <a:gd name="connsiteY46" fmla="*/ 293915 h 1099457"/>
                <a:gd name="connsiteX47" fmla="*/ 4539342 w 4887685"/>
                <a:gd name="connsiteY47" fmla="*/ 315686 h 1099457"/>
                <a:gd name="connsiteX48" fmla="*/ 4604657 w 4887685"/>
                <a:gd name="connsiteY48" fmla="*/ 337457 h 1099457"/>
                <a:gd name="connsiteX49" fmla="*/ 4637314 w 4887685"/>
                <a:gd name="connsiteY49" fmla="*/ 348343 h 1099457"/>
                <a:gd name="connsiteX50" fmla="*/ 4735285 w 4887685"/>
                <a:gd name="connsiteY50" fmla="*/ 359229 h 1099457"/>
                <a:gd name="connsiteX51" fmla="*/ 4800600 w 4887685"/>
                <a:gd name="connsiteY51" fmla="*/ 402772 h 1099457"/>
                <a:gd name="connsiteX52" fmla="*/ 4855028 w 4887685"/>
                <a:gd name="connsiteY52" fmla="*/ 478972 h 1099457"/>
                <a:gd name="connsiteX53" fmla="*/ 4876800 w 4887685"/>
                <a:gd name="connsiteY53" fmla="*/ 576943 h 1099457"/>
                <a:gd name="connsiteX54" fmla="*/ 4887685 w 4887685"/>
                <a:gd name="connsiteY54" fmla="*/ 718457 h 1099457"/>
                <a:gd name="connsiteX55" fmla="*/ 4816312 w 4887685"/>
                <a:gd name="connsiteY55" fmla="*/ 553466 h 1099457"/>
                <a:gd name="connsiteX56" fmla="*/ 4783654 w 4887685"/>
                <a:gd name="connsiteY56" fmla="*/ 631890 h 1099457"/>
                <a:gd name="connsiteX57" fmla="*/ 4672595 w 4887685"/>
                <a:gd name="connsiteY57" fmla="*/ 675432 h 1099457"/>
                <a:gd name="connsiteX58" fmla="*/ 4530811 w 4887685"/>
                <a:gd name="connsiteY58" fmla="*/ 777851 h 1099457"/>
                <a:gd name="connsiteX59" fmla="*/ 4392191 w 4887685"/>
                <a:gd name="connsiteY59" fmla="*/ 828815 h 1099457"/>
                <a:gd name="connsiteX60" fmla="*/ 4388332 w 4887685"/>
                <a:gd name="connsiteY60" fmla="*/ 949540 h 1099457"/>
                <a:gd name="connsiteX61" fmla="*/ 4397828 w 4887685"/>
                <a:gd name="connsiteY61" fmla="*/ 1099457 h 1099457"/>
                <a:gd name="connsiteX62" fmla="*/ 3548742 w 4887685"/>
                <a:gd name="connsiteY62" fmla="*/ 1088572 h 1099457"/>
                <a:gd name="connsiteX63" fmla="*/ 3396342 w 4887685"/>
                <a:gd name="connsiteY63" fmla="*/ 1066800 h 1099457"/>
                <a:gd name="connsiteX64" fmla="*/ 3265714 w 4887685"/>
                <a:gd name="connsiteY64" fmla="*/ 1055915 h 1099457"/>
                <a:gd name="connsiteX65" fmla="*/ 2982685 w 4887685"/>
                <a:gd name="connsiteY65" fmla="*/ 1023257 h 1099457"/>
                <a:gd name="connsiteX66" fmla="*/ 2634342 w 4887685"/>
                <a:gd name="connsiteY66" fmla="*/ 1012372 h 1099457"/>
                <a:gd name="connsiteX67" fmla="*/ 2427514 w 4887685"/>
                <a:gd name="connsiteY67" fmla="*/ 979715 h 1099457"/>
                <a:gd name="connsiteX68" fmla="*/ 1730828 w 4887685"/>
                <a:gd name="connsiteY68" fmla="*/ 936172 h 1099457"/>
                <a:gd name="connsiteX69" fmla="*/ 1415142 w 4887685"/>
                <a:gd name="connsiteY69" fmla="*/ 903515 h 1099457"/>
                <a:gd name="connsiteX70" fmla="*/ 1262742 w 4887685"/>
                <a:gd name="connsiteY70" fmla="*/ 892629 h 1099457"/>
                <a:gd name="connsiteX71" fmla="*/ 653142 w 4887685"/>
                <a:gd name="connsiteY71" fmla="*/ 881743 h 1099457"/>
                <a:gd name="connsiteX72" fmla="*/ 533400 w 4887685"/>
                <a:gd name="connsiteY72" fmla="*/ 870857 h 1099457"/>
                <a:gd name="connsiteX73" fmla="*/ 337457 w 4887685"/>
                <a:gd name="connsiteY73" fmla="*/ 859972 h 1099457"/>
                <a:gd name="connsiteX74" fmla="*/ 304800 w 4887685"/>
                <a:gd name="connsiteY74" fmla="*/ 849086 h 1099457"/>
                <a:gd name="connsiteX75" fmla="*/ 250371 w 4887685"/>
                <a:gd name="connsiteY75" fmla="*/ 838200 h 1099457"/>
                <a:gd name="connsiteX76" fmla="*/ 185057 w 4887685"/>
                <a:gd name="connsiteY76" fmla="*/ 816429 h 1099457"/>
                <a:gd name="connsiteX77" fmla="*/ 97971 w 4887685"/>
                <a:gd name="connsiteY77" fmla="*/ 816429 h 1099457"/>
                <a:gd name="connsiteX78" fmla="*/ 0 w 4887685"/>
                <a:gd name="connsiteY78" fmla="*/ 805543 h 1099457"/>
                <a:gd name="connsiteX0" fmla="*/ 0 w 4887685"/>
                <a:gd name="connsiteY0" fmla="*/ 805543 h 1094166"/>
                <a:gd name="connsiteX1" fmla="*/ 0 w 4887685"/>
                <a:gd name="connsiteY1" fmla="*/ 805543 h 1094166"/>
                <a:gd name="connsiteX2" fmla="*/ 87085 w 4887685"/>
                <a:gd name="connsiteY2" fmla="*/ 740229 h 1094166"/>
                <a:gd name="connsiteX3" fmla="*/ 185057 w 4887685"/>
                <a:gd name="connsiteY3" fmla="*/ 674915 h 1094166"/>
                <a:gd name="connsiteX4" fmla="*/ 206828 w 4887685"/>
                <a:gd name="connsiteY4" fmla="*/ 653143 h 1094166"/>
                <a:gd name="connsiteX5" fmla="*/ 304800 w 4887685"/>
                <a:gd name="connsiteY5" fmla="*/ 598715 h 1094166"/>
                <a:gd name="connsiteX6" fmla="*/ 326571 w 4887685"/>
                <a:gd name="connsiteY6" fmla="*/ 566057 h 1094166"/>
                <a:gd name="connsiteX7" fmla="*/ 391885 w 4887685"/>
                <a:gd name="connsiteY7" fmla="*/ 533400 h 1094166"/>
                <a:gd name="connsiteX8" fmla="*/ 446314 w 4887685"/>
                <a:gd name="connsiteY8" fmla="*/ 500743 h 1094166"/>
                <a:gd name="connsiteX9" fmla="*/ 522514 w 4887685"/>
                <a:gd name="connsiteY9" fmla="*/ 446315 h 1094166"/>
                <a:gd name="connsiteX10" fmla="*/ 566057 w 4887685"/>
                <a:gd name="connsiteY10" fmla="*/ 402772 h 1094166"/>
                <a:gd name="connsiteX11" fmla="*/ 653142 w 4887685"/>
                <a:gd name="connsiteY11" fmla="*/ 381000 h 1094166"/>
                <a:gd name="connsiteX12" fmla="*/ 772885 w 4887685"/>
                <a:gd name="connsiteY12" fmla="*/ 315686 h 1094166"/>
                <a:gd name="connsiteX13" fmla="*/ 805542 w 4887685"/>
                <a:gd name="connsiteY13" fmla="*/ 304800 h 1094166"/>
                <a:gd name="connsiteX14" fmla="*/ 849085 w 4887685"/>
                <a:gd name="connsiteY14" fmla="*/ 283029 h 1094166"/>
                <a:gd name="connsiteX15" fmla="*/ 914400 w 4887685"/>
                <a:gd name="connsiteY15" fmla="*/ 261257 h 1094166"/>
                <a:gd name="connsiteX16" fmla="*/ 979714 w 4887685"/>
                <a:gd name="connsiteY16" fmla="*/ 228600 h 1094166"/>
                <a:gd name="connsiteX17" fmla="*/ 1012371 w 4887685"/>
                <a:gd name="connsiteY17" fmla="*/ 195943 h 1094166"/>
                <a:gd name="connsiteX18" fmla="*/ 1055914 w 4887685"/>
                <a:gd name="connsiteY18" fmla="*/ 185057 h 1094166"/>
                <a:gd name="connsiteX19" fmla="*/ 1121228 w 4887685"/>
                <a:gd name="connsiteY19" fmla="*/ 163286 h 1094166"/>
                <a:gd name="connsiteX20" fmla="*/ 1164771 w 4887685"/>
                <a:gd name="connsiteY20" fmla="*/ 152400 h 1094166"/>
                <a:gd name="connsiteX21" fmla="*/ 1197428 w 4887685"/>
                <a:gd name="connsiteY21" fmla="*/ 141515 h 1094166"/>
                <a:gd name="connsiteX22" fmla="*/ 1240971 w 4887685"/>
                <a:gd name="connsiteY22" fmla="*/ 130629 h 1094166"/>
                <a:gd name="connsiteX23" fmla="*/ 1338942 w 4887685"/>
                <a:gd name="connsiteY23" fmla="*/ 97972 h 1094166"/>
                <a:gd name="connsiteX24" fmla="*/ 1545771 w 4887685"/>
                <a:gd name="connsiteY24" fmla="*/ 65315 h 1094166"/>
                <a:gd name="connsiteX25" fmla="*/ 1611085 w 4887685"/>
                <a:gd name="connsiteY25" fmla="*/ 43543 h 1094166"/>
                <a:gd name="connsiteX26" fmla="*/ 1676400 w 4887685"/>
                <a:gd name="connsiteY26" fmla="*/ 32657 h 1094166"/>
                <a:gd name="connsiteX27" fmla="*/ 1752600 w 4887685"/>
                <a:gd name="connsiteY27" fmla="*/ 21772 h 1094166"/>
                <a:gd name="connsiteX28" fmla="*/ 1839685 w 4887685"/>
                <a:gd name="connsiteY28" fmla="*/ 0 h 1094166"/>
                <a:gd name="connsiteX29" fmla="*/ 2079171 w 4887685"/>
                <a:gd name="connsiteY29" fmla="*/ 10886 h 1094166"/>
                <a:gd name="connsiteX30" fmla="*/ 2177142 w 4887685"/>
                <a:gd name="connsiteY30" fmla="*/ 21772 h 1094166"/>
                <a:gd name="connsiteX31" fmla="*/ 2286000 w 4887685"/>
                <a:gd name="connsiteY31" fmla="*/ 32657 h 1094166"/>
                <a:gd name="connsiteX32" fmla="*/ 2340428 w 4887685"/>
                <a:gd name="connsiteY32" fmla="*/ 43543 h 1094166"/>
                <a:gd name="connsiteX33" fmla="*/ 2405742 w 4887685"/>
                <a:gd name="connsiteY33" fmla="*/ 65315 h 1094166"/>
                <a:gd name="connsiteX34" fmla="*/ 2471057 w 4887685"/>
                <a:gd name="connsiteY34" fmla="*/ 87086 h 1094166"/>
                <a:gd name="connsiteX35" fmla="*/ 2536371 w 4887685"/>
                <a:gd name="connsiteY35" fmla="*/ 97972 h 1094166"/>
                <a:gd name="connsiteX36" fmla="*/ 2569028 w 4887685"/>
                <a:gd name="connsiteY36" fmla="*/ 108857 h 1094166"/>
                <a:gd name="connsiteX37" fmla="*/ 2677885 w 4887685"/>
                <a:gd name="connsiteY37" fmla="*/ 141515 h 1094166"/>
                <a:gd name="connsiteX38" fmla="*/ 2786742 w 4887685"/>
                <a:gd name="connsiteY38" fmla="*/ 152400 h 1094166"/>
                <a:gd name="connsiteX39" fmla="*/ 2939142 w 4887685"/>
                <a:gd name="connsiteY39" fmla="*/ 195943 h 1094166"/>
                <a:gd name="connsiteX40" fmla="*/ 3156857 w 4887685"/>
                <a:gd name="connsiteY40" fmla="*/ 206829 h 1094166"/>
                <a:gd name="connsiteX41" fmla="*/ 3189514 w 4887685"/>
                <a:gd name="connsiteY41" fmla="*/ 217715 h 1094166"/>
                <a:gd name="connsiteX42" fmla="*/ 3831771 w 4887685"/>
                <a:gd name="connsiteY42" fmla="*/ 239486 h 1094166"/>
                <a:gd name="connsiteX43" fmla="*/ 4245428 w 4887685"/>
                <a:gd name="connsiteY43" fmla="*/ 261257 h 1094166"/>
                <a:gd name="connsiteX44" fmla="*/ 4376057 w 4887685"/>
                <a:gd name="connsiteY44" fmla="*/ 272143 h 1094166"/>
                <a:gd name="connsiteX45" fmla="*/ 4419600 w 4887685"/>
                <a:gd name="connsiteY45" fmla="*/ 283029 h 1094166"/>
                <a:gd name="connsiteX46" fmla="*/ 4474028 w 4887685"/>
                <a:gd name="connsiteY46" fmla="*/ 293915 h 1094166"/>
                <a:gd name="connsiteX47" fmla="*/ 4539342 w 4887685"/>
                <a:gd name="connsiteY47" fmla="*/ 315686 h 1094166"/>
                <a:gd name="connsiteX48" fmla="*/ 4604657 w 4887685"/>
                <a:gd name="connsiteY48" fmla="*/ 337457 h 1094166"/>
                <a:gd name="connsiteX49" fmla="*/ 4637314 w 4887685"/>
                <a:gd name="connsiteY49" fmla="*/ 348343 h 1094166"/>
                <a:gd name="connsiteX50" fmla="*/ 4735285 w 4887685"/>
                <a:gd name="connsiteY50" fmla="*/ 359229 h 1094166"/>
                <a:gd name="connsiteX51" fmla="*/ 4800600 w 4887685"/>
                <a:gd name="connsiteY51" fmla="*/ 402772 h 1094166"/>
                <a:gd name="connsiteX52" fmla="*/ 4855028 w 4887685"/>
                <a:gd name="connsiteY52" fmla="*/ 478972 h 1094166"/>
                <a:gd name="connsiteX53" fmla="*/ 4876800 w 4887685"/>
                <a:gd name="connsiteY53" fmla="*/ 576943 h 1094166"/>
                <a:gd name="connsiteX54" fmla="*/ 4887685 w 4887685"/>
                <a:gd name="connsiteY54" fmla="*/ 718457 h 1094166"/>
                <a:gd name="connsiteX55" fmla="*/ 4816312 w 4887685"/>
                <a:gd name="connsiteY55" fmla="*/ 553466 h 1094166"/>
                <a:gd name="connsiteX56" fmla="*/ 4783654 w 4887685"/>
                <a:gd name="connsiteY56" fmla="*/ 631890 h 1094166"/>
                <a:gd name="connsiteX57" fmla="*/ 4672595 w 4887685"/>
                <a:gd name="connsiteY57" fmla="*/ 675432 h 1094166"/>
                <a:gd name="connsiteX58" fmla="*/ 4530811 w 4887685"/>
                <a:gd name="connsiteY58" fmla="*/ 777851 h 1094166"/>
                <a:gd name="connsiteX59" fmla="*/ 4392191 w 4887685"/>
                <a:gd name="connsiteY59" fmla="*/ 828815 h 1094166"/>
                <a:gd name="connsiteX60" fmla="*/ 4388332 w 4887685"/>
                <a:gd name="connsiteY60" fmla="*/ 949540 h 1094166"/>
                <a:gd name="connsiteX61" fmla="*/ 4100206 w 4887685"/>
                <a:gd name="connsiteY61" fmla="*/ 953005 h 1094166"/>
                <a:gd name="connsiteX62" fmla="*/ 3548742 w 4887685"/>
                <a:gd name="connsiteY62" fmla="*/ 1088572 h 1094166"/>
                <a:gd name="connsiteX63" fmla="*/ 3396342 w 4887685"/>
                <a:gd name="connsiteY63" fmla="*/ 1066800 h 1094166"/>
                <a:gd name="connsiteX64" fmla="*/ 3265714 w 4887685"/>
                <a:gd name="connsiteY64" fmla="*/ 1055915 h 1094166"/>
                <a:gd name="connsiteX65" fmla="*/ 2982685 w 4887685"/>
                <a:gd name="connsiteY65" fmla="*/ 1023257 h 1094166"/>
                <a:gd name="connsiteX66" fmla="*/ 2634342 w 4887685"/>
                <a:gd name="connsiteY66" fmla="*/ 1012372 h 1094166"/>
                <a:gd name="connsiteX67" fmla="*/ 2427514 w 4887685"/>
                <a:gd name="connsiteY67" fmla="*/ 979715 h 1094166"/>
                <a:gd name="connsiteX68" fmla="*/ 1730828 w 4887685"/>
                <a:gd name="connsiteY68" fmla="*/ 936172 h 1094166"/>
                <a:gd name="connsiteX69" fmla="*/ 1415142 w 4887685"/>
                <a:gd name="connsiteY69" fmla="*/ 903515 h 1094166"/>
                <a:gd name="connsiteX70" fmla="*/ 1262742 w 4887685"/>
                <a:gd name="connsiteY70" fmla="*/ 892629 h 1094166"/>
                <a:gd name="connsiteX71" fmla="*/ 653142 w 4887685"/>
                <a:gd name="connsiteY71" fmla="*/ 881743 h 1094166"/>
                <a:gd name="connsiteX72" fmla="*/ 533400 w 4887685"/>
                <a:gd name="connsiteY72" fmla="*/ 870857 h 1094166"/>
                <a:gd name="connsiteX73" fmla="*/ 337457 w 4887685"/>
                <a:gd name="connsiteY73" fmla="*/ 859972 h 1094166"/>
                <a:gd name="connsiteX74" fmla="*/ 304800 w 4887685"/>
                <a:gd name="connsiteY74" fmla="*/ 849086 h 1094166"/>
                <a:gd name="connsiteX75" fmla="*/ 250371 w 4887685"/>
                <a:gd name="connsiteY75" fmla="*/ 838200 h 1094166"/>
                <a:gd name="connsiteX76" fmla="*/ 185057 w 4887685"/>
                <a:gd name="connsiteY76" fmla="*/ 816429 h 1094166"/>
                <a:gd name="connsiteX77" fmla="*/ 97971 w 4887685"/>
                <a:gd name="connsiteY77" fmla="*/ 816429 h 1094166"/>
                <a:gd name="connsiteX78" fmla="*/ 0 w 4887685"/>
                <a:gd name="connsiteY78" fmla="*/ 805543 h 109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87685" h="1094166">
                  <a:moveTo>
                    <a:pt x="0" y="805543"/>
                  </a:moveTo>
                  <a:lnTo>
                    <a:pt x="0" y="805543"/>
                  </a:lnTo>
                  <a:cubicBezTo>
                    <a:pt x="29028" y="783772"/>
                    <a:pt x="57558" y="761319"/>
                    <a:pt x="87085" y="740229"/>
                  </a:cubicBezTo>
                  <a:cubicBezTo>
                    <a:pt x="87093" y="740223"/>
                    <a:pt x="168724" y="685804"/>
                    <a:pt x="185057" y="674915"/>
                  </a:cubicBezTo>
                  <a:cubicBezTo>
                    <a:pt x="193597" y="669222"/>
                    <a:pt x="198618" y="659301"/>
                    <a:pt x="206828" y="653143"/>
                  </a:cubicBezTo>
                  <a:cubicBezTo>
                    <a:pt x="266717" y="608225"/>
                    <a:pt x="253885" y="615685"/>
                    <a:pt x="304800" y="598715"/>
                  </a:cubicBezTo>
                  <a:cubicBezTo>
                    <a:pt x="312057" y="587829"/>
                    <a:pt x="317320" y="575308"/>
                    <a:pt x="326571" y="566057"/>
                  </a:cubicBezTo>
                  <a:cubicBezTo>
                    <a:pt x="347672" y="544956"/>
                    <a:pt x="365326" y="542253"/>
                    <a:pt x="391885" y="533400"/>
                  </a:cubicBezTo>
                  <a:cubicBezTo>
                    <a:pt x="434411" y="490876"/>
                    <a:pt x="389789" y="529006"/>
                    <a:pt x="446314" y="500743"/>
                  </a:cubicBezTo>
                  <a:cubicBezTo>
                    <a:pt x="459862" y="493969"/>
                    <a:pt x="515939" y="452068"/>
                    <a:pt x="522514" y="446315"/>
                  </a:cubicBezTo>
                  <a:cubicBezTo>
                    <a:pt x="537962" y="432798"/>
                    <a:pt x="547698" y="411952"/>
                    <a:pt x="566057" y="402772"/>
                  </a:cubicBezTo>
                  <a:cubicBezTo>
                    <a:pt x="592820" y="389390"/>
                    <a:pt x="625125" y="391506"/>
                    <a:pt x="653142" y="381000"/>
                  </a:cubicBezTo>
                  <a:cubicBezTo>
                    <a:pt x="850476" y="306999"/>
                    <a:pt x="673499" y="365379"/>
                    <a:pt x="772885" y="315686"/>
                  </a:cubicBezTo>
                  <a:cubicBezTo>
                    <a:pt x="783148" y="310554"/>
                    <a:pt x="794995" y="309320"/>
                    <a:pt x="805542" y="304800"/>
                  </a:cubicBezTo>
                  <a:cubicBezTo>
                    <a:pt x="820457" y="298408"/>
                    <a:pt x="834018" y="289056"/>
                    <a:pt x="849085" y="283029"/>
                  </a:cubicBezTo>
                  <a:cubicBezTo>
                    <a:pt x="870393" y="274506"/>
                    <a:pt x="895305" y="273987"/>
                    <a:pt x="914400" y="261257"/>
                  </a:cubicBezTo>
                  <a:cubicBezTo>
                    <a:pt x="956604" y="233121"/>
                    <a:pt x="934646" y="243623"/>
                    <a:pt x="979714" y="228600"/>
                  </a:cubicBezTo>
                  <a:cubicBezTo>
                    <a:pt x="990600" y="217714"/>
                    <a:pt x="999005" y="203581"/>
                    <a:pt x="1012371" y="195943"/>
                  </a:cubicBezTo>
                  <a:cubicBezTo>
                    <a:pt x="1025361" y="188520"/>
                    <a:pt x="1041584" y="189356"/>
                    <a:pt x="1055914" y="185057"/>
                  </a:cubicBezTo>
                  <a:cubicBezTo>
                    <a:pt x="1077895" y="178463"/>
                    <a:pt x="1098964" y="168852"/>
                    <a:pt x="1121228" y="163286"/>
                  </a:cubicBezTo>
                  <a:cubicBezTo>
                    <a:pt x="1135742" y="159657"/>
                    <a:pt x="1150386" y="156510"/>
                    <a:pt x="1164771" y="152400"/>
                  </a:cubicBezTo>
                  <a:cubicBezTo>
                    <a:pt x="1175804" y="149248"/>
                    <a:pt x="1186395" y="144667"/>
                    <a:pt x="1197428" y="141515"/>
                  </a:cubicBezTo>
                  <a:cubicBezTo>
                    <a:pt x="1211813" y="137405"/>
                    <a:pt x="1226778" y="135360"/>
                    <a:pt x="1240971" y="130629"/>
                  </a:cubicBezTo>
                  <a:cubicBezTo>
                    <a:pt x="1290940" y="113972"/>
                    <a:pt x="1290492" y="105426"/>
                    <a:pt x="1338942" y="97972"/>
                  </a:cubicBezTo>
                  <a:cubicBezTo>
                    <a:pt x="1598448" y="58049"/>
                    <a:pt x="1264196" y="121629"/>
                    <a:pt x="1545771" y="65315"/>
                  </a:cubicBezTo>
                  <a:cubicBezTo>
                    <a:pt x="1568274" y="60814"/>
                    <a:pt x="1588448" y="47316"/>
                    <a:pt x="1611085" y="43543"/>
                  </a:cubicBezTo>
                  <a:lnTo>
                    <a:pt x="1676400" y="32657"/>
                  </a:lnTo>
                  <a:cubicBezTo>
                    <a:pt x="1701759" y="28756"/>
                    <a:pt x="1727440" y="26804"/>
                    <a:pt x="1752600" y="21772"/>
                  </a:cubicBezTo>
                  <a:cubicBezTo>
                    <a:pt x="1781941" y="15904"/>
                    <a:pt x="1839685" y="0"/>
                    <a:pt x="1839685" y="0"/>
                  </a:cubicBezTo>
                  <a:lnTo>
                    <a:pt x="2079171" y="10886"/>
                  </a:lnTo>
                  <a:cubicBezTo>
                    <a:pt x="2111961" y="13002"/>
                    <a:pt x="2144465" y="18332"/>
                    <a:pt x="2177142" y="21772"/>
                  </a:cubicBezTo>
                  <a:lnTo>
                    <a:pt x="2286000" y="32657"/>
                  </a:lnTo>
                  <a:cubicBezTo>
                    <a:pt x="2304143" y="36286"/>
                    <a:pt x="2322578" y="38675"/>
                    <a:pt x="2340428" y="43543"/>
                  </a:cubicBezTo>
                  <a:cubicBezTo>
                    <a:pt x="2362568" y="49581"/>
                    <a:pt x="2383971" y="58058"/>
                    <a:pt x="2405742" y="65315"/>
                  </a:cubicBezTo>
                  <a:lnTo>
                    <a:pt x="2471057" y="87086"/>
                  </a:lnTo>
                  <a:cubicBezTo>
                    <a:pt x="2491996" y="94066"/>
                    <a:pt x="2514825" y="93184"/>
                    <a:pt x="2536371" y="97972"/>
                  </a:cubicBezTo>
                  <a:cubicBezTo>
                    <a:pt x="2547572" y="100461"/>
                    <a:pt x="2557995" y="105705"/>
                    <a:pt x="2569028" y="108857"/>
                  </a:cubicBezTo>
                  <a:cubicBezTo>
                    <a:pt x="2684158" y="141751"/>
                    <a:pt x="2522720" y="89792"/>
                    <a:pt x="2677885" y="141515"/>
                  </a:cubicBezTo>
                  <a:cubicBezTo>
                    <a:pt x="2712480" y="153047"/>
                    <a:pt x="2750456" y="148772"/>
                    <a:pt x="2786742" y="152400"/>
                  </a:cubicBezTo>
                  <a:cubicBezTo>
                    <a:pt x="2880443" y="183634"/>
                    <a:pt x="2829793" y="168606"/>
                    <a:pt x="2939142" y="195943"/>
                  </a:cubicBezTo>
                  <a:cubicBezTo>
                    <a:pt x="3009635" y="213566"/>
                    <a:pt x="3084285" y="203200"/>
                    <a:pt x="3156857" y="206829"/>
                  </a:cubicBezTo>
                  <a:cubicBezTo>
                    <a:pt x="3167743" y="210458"/>
                    <a:pt x="3178173" y="215970"/>
                    <a:pt x="3189514" y="217715"/>
                  </a:cubicBezTo>
                  <a:cubicBezTo>
                    <a:pt x="3359981" y="243940"/>
                    <a:pt x="3824412" y="239336"/>
                    <a:pt x="3831771" y="239486"/>
                  </a:cubicBezTo>
                  <a:lnTo>
                    <a:pt x="4245428" y="261257"/>
                  </a:lnTo>
                  <a:cubicBezTo>
                    <a:pt x="4289018" y="264263"/>
                    <a:pt x="4332514" y="268514"/>
                    <a:pt x="4376057" y="272143"/>
                  </a:cubicBezTo>
                  <a:cubicBezTo>
                    <a:pt x="4390571" y="275772"/>
                    <a:pt x="4404995" y="279783"/>
                    <a:pt x="4419600" y="283029"/>
                  </a:cubicBezTo>
                  <a:cubicBezTo>
                    <a:pt x="4437661" y="287043"/>
                    <a:pt x="4456178" y="289047"/>
                    <a:pt x="4474028" y="293915"/>
                  </a:cubicBezTo>
                  <a:cubicBezTo>
                    <a:pt x="4496168" y="299953"/>
                    <a:pt x="4517571" y="308429"/>
                    <a:pt x="4539342" y="315686"/>
                  </a:cubicBezTo>
                  <a:lnTo>
                    <a:pt x="4604657" y="337457"/>
                  </a:lnTo>
                  <a:cubicBezTo>
                    <a:pt x="4615543" y="341086"/>
                    <a:pt x="4625910" y="347076"/>
                    <a:pt x="4637314" y="348343"/>
                  </a:cubicBezTo>
                  <a:lnTo>
                    <a:pt x="4735285" y="359229"/>
                  </a:lnTo>
                  <a:cubicBezTo>
                    <a:pt x="4757057" y="373743"/>
                    <a:pt x="4787138" y="380335"/>
                    <a:pt x="4800600" y="402772"/>
                  </a:cubicBezTo>
                  <a:cubicBezTo>
                    <a:pt x="4838537" y="466001"/>
                    <a:pt x="4818296" y="442239"/>
                    <a:pt x="4855028" y="478972"/>
                  </a:cubicBezTo>
                  <a:cubicBezTo>
                    <a:pt x="4861461" y="504703"/>
                    <a:pt x="4874036" y="552070"/>
                    <a:pt x="4876800" y="576943"/>
                  </a:cubicBezTo>
                  <a:cubicBezTo>
                    <a:pt x="4882025" y="623964"/>
                    <a:pt x="4884057" y="671286"/>
                    <a:pt x="4887685" y="718457"/>
                  </a:cubicBezTo>
                  <a:cubicBezTo>
                    <a:pt x="4880428" y="794657"/>
                    <a:pt x="4833650" y="567894"/>
                    <a:pt x="4816312" y="553466"/>
                  </a:cubicBezTo>
                  <a:cubicBezTo>
                    <a:pt x="4798974" y="539038"/>
                    <a:pt x="4807607" y="611562"/>
                    <a:pt x="4783654" y="631890"/>
                  </a:cubicBezTo>
                  <a:cubicBezTo>
                    <a:pt x="4759701" y="652218"/>
                    <a:pt x="4714736" y="651105"/>
                    <a:pt x="4672595" y="675432"/>
                  </a:cubicBezTo>
                  <a:cubicBezTo>
                    <a:pt x="4630455" y="699759"/>
                    <a:pt x="4577545" y="752287"/>
                    <a:pt x="4530811" y="777851"/>
                  </a:cubicBezTo>
                  <a:cubicBezTo>
                    <a:pt x="4484077" y="803415"/>
                    <a:pt x="4415937" y="800200"/>
                    <a:pt x="4392191" y="828815"/>
                  </a:cubicBezTo>
                  <a:cubicBezTo>
                    <a:pt x="4368445" y="857430"/>
                    <a:pt x="4436996" y="928842"/>
                    <a:pt x="4388332" y="949540"/>
                  </a:cubicBezTo>
                  <a:cubicBezTo>
                    <a:pt x="4339668" y="970238"/>
                    <a:pt x="4149637" y="948886"/>
                    <a:pt x="4100206" y="953005"/>
                  </a:cubicBezTo>
                  <a:cubicBezTo>
                    <a:pt x="3916385" y="998194"/>
                    <a:pt x="3666053" y="1069606"/>
                    <a:pt x="3548742" y="1088572"/>
                  </a:cubicBezTo>
                  <a:cubicBezTo>
                    <a:pt x="3431431" y="1107538"/>
                    <a:pt x="3447320" y="1072682"/>
                    <a:pt x="3396342" y="1066800"/>
                  </a:cubicBezTo>
                  <a:cubicBezTo>
                    <a:pt x="3352936" y="1061792"/>
                    <a:pt x="3309167" y="1060489"/>
                    <a:pt x="3265714" y="1055915"/>
                  </a:cubicBezTo>
                  <a:cubicBezTo>
                    <a:pt x="3171267" y="1045973"/>
                    <a:pt x="3077429" y="1029791"/>
                    <a:pt x="2982685" y="1023257"/>
                  </a:cubicBezTo>
                  <a:cubicBezTo>
                    <a:pt x="2866789" y="1015264"/>
                    <a:pt x="2750456" y="1016000"/>
                    <a:pt x="2634342" y="1012372"/>
                  </a:cubicBezTo>
                  <a:cubicBezTo>
                    <a:pt x="2565399" y="1001486"/>
                    <a:pt x="2496986" y="986438"/>
                    <a:pt x="2427514" y="979715"/>
                  </a:cubicBezTo>
                  <a:cubicBezTo>
                    <a:pt x="2182280" y="955982"/>
                    <a:pt x="1969848" y="947553"/>
                    <a:pt x="1730828" y="936172"/>
                  </a:cubicBezTo>
                  <a:cubicBezTo>
                    <a:pt x="1545422" y="914359"/>
                    <a:pt x="1577386" y="915995"/>
                    <a:pt x="1415142" y="903515"/>
                  </a:cubicBezTo>
                  <a:cubicBezTo>
                    <a:pt x="1364363" y="899609"/>
                    <a:pt x="1313651" y="894084"/>
                    <a:pt x="1262742" y="892629"/>
                  </a:cubicBezTo>
                  <a:cubicBezTo>
                    <a:pt x="1059593" y="886825"/>
                    <a:pt x="856342" y="885372"/>
                    <a:pt x="653142" y="881743"/>
                  </a:cubicBezTo>
                  <a:cubicBezTo>
                    <a:pt x="613228" y="878114"/>
                    <a:pt x="573384" y="873614"/>
                    <a:pt x="533400" y="870857"/>
                  </a:cubicBezTo>
                  <a:cubicBezTo>
                    <a:pt x="468140" y="866356"/>
                    <a:pt x="402577" y="866174"/>
                    <a:pt x="337457" y="859972"/>
                  </a:cubicBezTo>
                  <a:cubicBezTo>
                    <a:pt x="326034" y="858884"/>
                    <a:pt x="315932" y="851869"/>
                    <a:pt x="304800" y="849086"/>
                  </a:cubicBezTo>
                  <a:cubicBezTo>
                    <a:pt x="286850" y="844598"/>
                    <a:pt x="268221" y="843068"/>
                    <a:pt x="250371" y="838200"/>
                  </a:cubicBezTo>
                  <a:cubicBezTo>
                    <a:pt x="228231" y="832162"/>
                    <a:pt x="208006" y="816429"/>
                    <a:pt x="185057" y="816429"/>
                  </a:cubicBezTo>
                  <a:lnTo>
                    <a:pt x="97971" y="816429"/>
                  </a:lnTo>
                  <a:lnTo>
                    <a:pt x="0" y="80554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7" name="TextBox 26"/>
          <p:cNvSpPr txBox="1"/>
          <p:nvPr/>
        </p:nvSpPr>
        <p:spPr>
          <a:xfrm>
            <a:off x="395536" y="5251847"/>
            <a:ext cx="6881372" cy="769441"/>
          </a:xfrm>
          <a:prstGeom prst="rect">
            <a:avLst/>
          </a:prstGeom>
          <a:noFill/>
        </p:spPr>
        <p:txBody>
          <a:bodyPr wrap="square" rtlCol="0">
            <a:spAutoFit/>
          </a:bodyPr>
          <a:lstStyle/>
          <a:p>
            <a:r>
              <a:rPr lang="ru-RU" sz="4400" b="1" dirty="0" smtClean="0">
                <a:solidFill>
                  <a:srgbClr val="7EC234"/>
                </a:solidFill>
              </a:rPr>
              <a:t>Дышите чистым воздухом</a:t>
            </a:r>
            <a:endParaRPr lang="ru-RU" sz="3600" b="1" dirty="0">
              <a:solidFill>
                <a:srgbClr val="7EC234"/>
              </a:solidFill>
            </a:endParaRPr>
          </a:p>
        </p:txBody>
      </p:sp>
    </p:spTree>
    <p:extLst>
      <p:ext uri="{BB962C8B-B14F-4D97-AF65-F5344CB8AC3E}">
        <p14:creationId xmlns:p14="http://schemas.microsoft.com/office/powerpoint/2010/main" val="3156528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30603" y="1196752"/>
            <a:ext cx="5577901"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1" name="Text Box 15"/>
          <p:cNvSpPr txBox="1">
            <a:spLocks noChangeArrowheads="1"/>
          </p:cNvSpPr>
          <p:nvPr/>
        </p:nvSpPr>
        <p:spPr bwMode="auto">
          <a:xfrm>
            <a:off x="323528" y="1628800"/>
            <a:ext cx="4293316" cy="108012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3986" tIns="41993" rIns="83986" bIns="41993" anchor="ctr"/>
          <a:lstStyle>
            <a:lvl1pPr defTabSz="454025">
              <a:spcBef>
                <a:spcPts val="738"/>
              </a:spcBef>
              <a:buFont typeface="Arial" pitchFamily="34" charset="0"/>
              <a:defRPr sz="1300">
                <a:solidFill>
                  <a:srgbClr val="6C6C6C"/>
                </a:solidFill>
                <a:latin typeface="Arial" pitchFamily="34" charset="0"/>
                <a:ea typeface="Geneva"/>
                <a:cs typeface="Geneva"/>
              </a:defRPr>
            </a:lvl1pPr>
            <a:lvl2pPr marL="742950" indent="-285750" defTabSz="454025">
              <a:spcBef>
                <a:spcPts val="738"/>
              </a:spcBef>
              <a:buFont typeface="Arial" pitchFamily="34" charset="0"/>
              <a:defRPr sz="1300">
                <a:solidFill>
                  <a:srgbClr val="6C6C6C"/>
                </a:solidFill>
                <a:latin typeface="Tahoma" pitchFamily="34" charset="0"/>
                <a:ea typeface="Geneva"/>
                <a:cs typeface="Geneva"/>
              </a:defRPr>
            </a:lvl2pPr>
            <a:lvl3pPr marL="1143000" indent="-228600" defTabSz="454025">
              <a:spcBef>
                <a:spcPts val="738"/>
              </a:spcBef>
              <a:buFont typeface="Arial" pitchFamily="34" charset="0"/>
              <a:buChar char="•"/>
              <a:defRPr sz="1300">
                <a:solidFill>
                  <a:srgbClr val="6C6C6C"/>
                </a:solidFill>
                <a:latin typeface="Tahoma" pitchFamily="34" charset="0"/>
                <a:ea typeface="Geneva"/>
                <a:cs typeface="Geneva"/>
              </a:defRPr>
            </a:lvl3pPr>
            <a:lvl4pPr marL="1600200" indent="-228600" defTabSz="454025">
              <a:spcBef>
                <a:spcPts val="738"/>
              </a:spcBef>
              <a:buFont typeface="Arial" pitchFamily="34" charset="0"/>
              <a:buChar char="•"/>
              <a:defRPr sz="1300">
                <a:solidFill>
                  <a:srgbClr val="6C6C6C"/>
                </a:solidFill>
                <a:latin typeface="Tahoma" pitchFamily="34" charset="0"/>
                <a:ea typeface="Geneva"/>
                <a:cs typeface="Geneva"/>
              </a:defRPr>
            </a:lvl4pPr>
            <a:lvl5pPr marL="2057400" indent="-228600" defTabSz="454025">
              <a:spcBef>
                <a:spcPts val="738"/>
              </a:spcBef>
              <a:buFont typeface="Arial" pitchFamily="34" charset="0"/>
              <a:buChar char="•"/>
              <a:defRPr sz="1300">
                <a:solidFill>
                  <a:srgbClr val="6C6C6C"/>
                </a:solidFill>
                <a:latin typeface="Tahoma" pitchFamily="34" charset="0"/>
                <a:ea typeface="Geneva"/>
                <a:cs typeface="Geneva"/>
              </a:defRPr>
            </a:lvl5pPr>
            <a:lvl6pPr marL="2514600" indent="-228600" defTabSz="454025" eaLnBrk="0" fontAlgn="base" hangingPunct="0">
              <a:spcBef>
                <a:spcPts val="738"/>
              </a:spcBef>
              <a:spcAft>
                <a:spcPct val="0"/>
              </a:spcAft>
              <a:buFont typeface="Arial" pitchFamily="34" charset="0"/>
              <a:buChar char="•"/>
              <a:defRPr sz="1300">
                <a:solidFill>
                  <a:srgbClr val="6C6C6C"/>
                </a:solidFill>
                <a:latin typeface="Tahoma" pitchFamily="34" charset="0"/>
                <a:ea typeface="Geneva"/>
                <a:cs typeface="Geneva"/>
              </a:defRPr>
            </a:lvl6pPr>
            <a:lvl7pPr marL="2971800" indent="-228600" defTabSz="454025" eaLnBrk="0" fontAlgn="base" hangingPunct="0">
              <a:spcBef>
                <a:spcPts val="738"/>
              </a:spcBef>
              <a:spcAft>
                <a:spcPct val="0"/>
              </a:spcAft>
              <a:buFont typeface="Arial" pitchFamily="34" charset="0"/>
              <a:buChar char="•"/>
              <a:defRPr sz="1300">
                <a:solidFill>
                  <a:srgbClr val="6C6C6C"/>
                </a:solidFill>
                <a:latin typeface="Tahoma" pitchFamily="34" charset="0"/>
                <a:ea typeface="Geneva"/>
                <a:cs typeface="Geneva"/>
              </a:defRPr>
            </a:lvl7pPr>
            <a:lvl8pPr marL="3429000" indent="-228600" defTabSz="454025" eaLnBrk="0" fontAlgn="base" hangingPunct="0">
              <a:spcBef>
                <a:spcPts val="738"/>
              </a:spcBef>
              <a:spcAft>
                <a:spcPct val="0"/>
              </a:spcAft>
              <a:buFont typeface="Arial" pitchFamily="34" charset="0"/>
              <a:buChar char="•"/>
              <a:defRPr sz="1300">
                <a:solidFill>
                  <a:srgbClr val="6C6C6C"/>
                </a:solidFill>
                <a:latin typeface="Tahoma" pitchFamily="34" charset="0"/>
                <a:ea typeface="Geneva"/>
                <a:cs typeface="Geneva"/>
              </a:defRPr>
            </a:lvl8pPr>
            <a:lvl9pPr marL="3886200" indent="-228600" defTabSz="454025" eaLnBrk="0" fontAlgn="base" hangingPunct="0">
              <a:spcBef>
                <a:spcPts val="738"/>
              </a:spcBef>
              <a:spcAft>
                <a:spcPct val="0"/>
              </a:spcAft>
              <a:buFont typeface="Arial" pitchFamily="34" charset="0"/>
              <a:buChar char="•"/>
              <a:defRPr sz="1300">
                <a:solidFill>
                  <a:srgbClr val="6C6C6C"/>
                </a:solidFill>
                <a:latin typeface="Tahoma" pitchFamily="34" charset="0"/>
                <a:ea typeface="Geneva"/>
                <a:cs typeface="Geneva"/>
              </a:defRPr>
            </a:lvl9pPr>
          </a:lstStyle>
          <a:p>
            <a:pPr eaLnBrk="1" hangingPunct="1">
              <a:spcBef>
                <a:spcPct val="0"/>
              </a:spcBef>
              <a:buFontTx/>
              <a:buNone/>
            </a:pPr>
            <a:r>
              <a:rPr lang="ru-RU" altLang="ru-RU" sz="2800" dirty="0" smtClean="0">
                <a:solidFill>
                  <a:schemeClr val="bg1">
                    <a:lumMod val="50000"/>
                  </a:schemeClr>
                </a:solidFill>
                <a:latin typeface="+mn-lt"/>
              </a:rPr>
              <a:t>Приточно-очистительный</a:t>
            </a:r>
          </a:p>
          <a:p>
            <a:pPr eaLnBrk="1" hangingPunct="1">
              <a:spcBef>
                <a:spcPct val="0"/>
              </a:spcBef>
              <a:buFontTx/>
              <a:buNone/>
            </a:pPr>
            <a:r>
              <a:rPr lang="ru-RU" altLang="ru-RU" sz="2800" dirty="0" err="1" smtClean="0">
                <a:solidFill>
                  <a:schemeClr val="bg1">
                    <a:lumMod val="50000"/>
                  </a:schemeClr>
                </a:solidFill>
                <a:latin typeface="+mn-lt"/>
              </a:rPr>
              <a:t>мультикомплекс</a:t>
            </a:r>
            <a:endParaRPr lang="ru-RU" altLang="ru-RU" sz="2800" dirty="0" smtClean="0">
              <a:solidFill>
                <a:schemeClr val="bg1">
                  <a:lumMod val="50000"/>
                </a:schemeClr>
              </a:solidFill>
              <a:latin typeface="+mn-lt"/>
            </a:endParaRPr>
          </a:p>
          <a:p>
            <a:pPr eaLnBrk="1" hangingPunct="1">
              <a:spcBef>
                <a:spcPct val="0"/>
              </a:spcBef>
              <a:buFontTx/>
              <a:buNone/>
            </a:pPr>
            <a:r>
              <a:rPr lang="en-US" altLang="ru-RU" sz="4800" dirty="0" smtClean="0">
                <a:solidFill>
                  <a:srgbClr val="7EC234"/>
                </a:solidFill>
                <a:latin typeface="+mn-lt"/>
              </a:rPr>
              <a:t>Air</a:t>
            </a:r>
            <a:r>
              <a:rPr lang="ru-RU" altLang="ru-RU" sz="4800" dirty="0" smtClean="0">
                <a:solidFill>
                  <a:srgbClr val="7EC234"/>
                </a:solidFill>
                <a:latin typeface="+mn-lt"/>
              </a:rPr>
              <a:t> </a:t>
            </a:r>
            <a:r>
              <a:rPr lang="en-US" altLang="ru-RU" sz="4800" dirty="0" smtClean="0">
                <a:solidFill>
                  <a:srgbClr val="7EC234"/>
                </a:solidFill>
                <a:latin typeface="+mn-lt"/>
              </a:rPr>
              <a:t>Master</a:t>
            </a:r>
          </a:p>
        </p:txBody>
      </p:sp>
      <p:sp>
        <p:nvSpPr>
          <p:cNvPr id="12" name="TextBox 11"/>
          <p:cNvSpPr txBox="1"/>
          <p:nvPr/>
        </p:nvSpPr>
        <p:spPr>
          <a:xfrm>
            <a:off x="440380" y="3140968"/>
            <a:ext cx="4975076" cy="2246769"/>
          </a:xfrm>
          <a:prstGeom prst="rect">
            <a:avLst/>
          </a:prstGeom>
          <a:noFill/>
        </p:spPr>
        <p:txBody>
          <a:bodyPr wrap="square" rtlCol="0">
            <a:spAutoFit/>
          </a:bodyPr>
          <a:lstStyle/>
          <a:p>
            <a:pPr marL="177800" indent="-177800">
              <a:buFont typeface="Arial" pitchFamily="34" charset="0"/>
              <a:buChar char="•"/>
            </a:pPr>
            <a:r>
              <a:rPr lang="ru-RU" sz="1400" dirty="0" smtClean="0">
                <a:solidFill>
                  <a:schemeClr val="bg1">
                    <a:lumMod val="50000"/>
                  </a:schemeClr>
                </a:solidFill>
              </a:rPr>
              <a:t>ВЕНТИЛЯЦИЯ до </a:t>
            </a:r>
            <a:r>
              <a:rPr lang="ru-RU" sz="1400" dirty="0" smtClean="0">
                <a:solidFill>
                  <a:schemeClr val="bg1">
                    <a:lumMod val="50000"/>
                  </a:schemeClr>
                </a:solidFill>
                <a:latin typeface="+mn-lt"/>
              </a:rPr>
              <a:t>200М3/ЧАС</a:t>
            </a:r>
          </a:p>
          <a:p>
            <a:pPr marL="177800" indent="-177800">
              <a:buFont typeface="Arial" pitchFamily="34" charset="0"/>
              <a:buChar char="•"/>
            </a:pPr>
            <a:r>
              <a:rPr lang="ru-RU" sz="1400" dirty="0">
                <a:solidFill>
                  <a:schemeClr val="bg1">
                    <a:lumMod val="50000"/>
                  </a:schemeClr>
                </a:solidFill>
              </a:rPr>
              <a:t>5 СКОРОСТЕЙ ПОТОКА ВОЗДУХА</a:t>
            </a:r>
          </a:p>
          <a:p>
            <a:pPr marL="177800" indent="-177800">
              <a:buFont typeface="Arial" pitchFamily="34" charset="0"/>
              <a:buChar char="•"/>
            </a:pPr>
            <a:r>
              <a:rPr lang="ru-RU" sz="1400" dirty="0" smtClean="0">
                <a:solidFill>
                  <a:schemeClr val="bg1">
                    <a:lumMod val="50000"/>
                  </a:schemeClr>
                </a:solidFill>
              </a:rPr>
              <a:t>БЕСШУМНЫЙ НОЧНОЙ РЕЖИМ</a:t>
            </a:r>
            <a:r>
              <a:rPr lang="en-US" sz="1400" dirty="0" smtClean="0">
                <a:solidFill>
                  <a:schemeClr val="bg1">
                    <a:lumMod val="50000"/>
                  </a:schemeClr>
                </a:solidFill>
              </a:rPr>
              <a:t> </a:t>
            </a:r>
            <a:r>
              <a:rPr lang="ru-RU" sz="1400" dirty="0" smtClean="0">
                <a:solidFill>
                  <a:schemeClr val="bg1">
                    <a:lumMod val="50000"/>
                  </a:schemeClr>
                </a:solidFill>
              </a:rPr>
              <a:t>25дБ</a:t>
            </a:r>
            <a:endParaRPr lang="ru-RU" sz="1400" dirty="0" smtClean="0">
              <a:solidFill>
                <a:schemeClr val="bg1">
                  <a:lumMod val="50000"/>
                </a:schemeClr>
              </a:solidFill>
              <a:latin typeface="+mn-lt"/>
            </a:endParaRPr>
          </a:p>
          <a:p>
            <a:pPr marL="177800" indent="-177800">
              <a:buFont typeface="Arial" pitchFamily="34" charset="0"/>
              <a:buChar char="•"/>
            </a:pPr>
            <a:r>
              <a:rPr lang="ru-RU" sz="1400" dirty="0" smtClean="0">
                <a:solidFill>
                  <a:schemeClr val="bg1">
                    <a:lumMod val="50000"/>
                  </a:schemeClr>
                </a:solidFill>
                <a:latin typeface="+mn-lt"/>
              </a:rPr>
              <a:t>АВТОМАТИЧЕСКИЙ КОНТРОЛЬ УРОВНЯ СО2</a:t>
            </a:r>
          </a:p>
          <a:p>
            <a:pPr marL="177800" indent="-177800">
              <a:buFont typeface="Arial" pitchFamily="34" charset="0"/>
              <a:buChar char="•"/>
            </a:pPr>
            <a:r>
              <a:rPr lang="ru-RU" sz="1400" dirty="0" smtClean="0">
                <a:solidFill>
                  <a:schemeClr val="bg1">
                    <a:lumMod val="50000"/>
                  </a:schemeClr>
                </a:solidFill>
                <a:latin typeface="+mn-lt"/>
              </a:rPr>
              <a:t>6Х СТУПЕНЧАТАЯ ОЧИСТК</a:t>
            </a:r>
            <a:r>
              <a:rPr lang="ru-RU" sz="1400" dirty="0" smtClean="0">
                <a:solidFill>
                  <a:schemeClr val="bg1">
                    <a:lumMod val="50000"/>
                  </a:schemeClr>
                </a:solidFill>
              </a:rPr>
              <a:t>А</a:t>
            </a:r>
            <a:r>
              <a:rPr lang="ru-RU" sz="1400" dirty="0" smtClean="0">
                <a:solidFill>
                  <a:schemeClr val="bg1">
                    <a:lumMod val="50000"/>
                  </a:schemeClr>
                </a:solidFill>
                <a:latin typeface="+mn-lt"/>
              </a:rPr>
              <a:t> ВОЗДУХА</a:t>
            </a:r>
          </a:p>
          <a:p>
            <a:pPr marL="177800" indent="-177800">
              <a:buFont typeface="Arial" pitchFamily="34" charset="0"/>
              <a:buChar char="•"/>
            </a:pPr>
            <a:r>
              <a:rPr lang="ru-RU" sz="1400" dirty="0">
                <a:solidFill>
                  <a:schemeClr val="bg1">
                    <a:lumMod val="50000"/>
                  </a:schemeClr>
                </a:solidFill>
              </a:rPr>
              <a:t>ОБЕЗЗАРАЖИВАНИЕ УФ ЛАМПОЙ</a:t>
            </a:r>
          </a:p>
          <a:p>
            <a:pPr marL="177800" indent="-177800">
              <a:buFont typeface="Arial" pitchFamily="34" charset="0"/>
              <a:buChar char="•"/>
            </a:pPr>
            <a:r>
              <a:rPr lang="ru-RU" sz="1400" dirty="0" smtClean="0">
                <a:solidFill>
                  <a:schemeClr val="bg1">
                    <a:lumMod val="50000"/>
                  </a:schemeClr>
                </a:solidFill>
              </a:rPr>
              <a:t>ГЕНЕРАТОР </a:t>
            </a:r>
            <a:r>
              <a:rPr lang="ru-RU" sz="1400" dirty="0">
                <a:solidFill>
                  <a:schemeClr val="bg1">
                    <a:lumMod val="50000"/>
                  </a:schemeClr>
                </a:solidFill>
              </a:rPr>
              <a:t>ХОЛОДНОЙ ПЛАЗМЫ</a:t>
            </a:r>
          </a:p>
          <a:p>
            <a:pPr marL="177800" indent="-177800">
              <a:buFont typeface="Arial" pitchFamily="34" charset="0"/>
              <a:buChar char="•"/>
            </a:pPr>
            <a:r>
              <a:rPr lang="ru-RU" sz="1400" dirty="0" smtClean="0">
                <a:solidFill>
                  <a:schemeClr val="bg1">
                    <a:lumMod val="50000"/>
                  </a:schemeClr>
                </a:solidFill>
              </a:rPr>
              <a:t>МЯГКИЙ ПОДОГРЕВ ВЛЮБУЮ ПОГОДУ ДО -40С</a:t>
            </a:r>
          </a:p>
          <a:p>
            <a:pPr marL="177800" indent="-177800">
              <a:buFont typeface="Arial" pitchFamily="34" charset="0"/>
              <a:buChar char="•"/>
            </a:pPr>
            <a:r>
              <a:rPr lang="ru-RU" sz="1400" dirty="0" smtClean="0">
                <a:solidFill>
                  <a:schemeClr val="bg1">
                    <a:lumMod val="50000"/>
                  </a:schemeClr>
                </a:solidFill>
              </a:rPr>
              <a:t>МОБИЛЬНОЕ </a:t>
            </a:r>
            <a:r>
              <a:rPr lang="ru-RU" sz="1400" dirty="0">
                <a:solidFill>
                  <a:schemeClr val="bg1">
                    <a:lumMod val="50000"/>
                  </a:schemeClr>
                </a:solidFill>
              </a:rPr>
              <a:t>УПРАВЛЕНИЕ ПО</a:t>
            </a:r>
            <a:r>
              <a:rPr lang="en-US" sz="1400" dirty="0">
                <a:solidFill>
                  <a:schemeClr val="bg1">
                    <a:lumMod val="50000"/>
                  </a:schemeClr>
                </a:solidFill>
              </a:rPr>
              <a:t> </a:t>
            </a:r>
            <a:r>
              <a:rPr lang="en-US" sz="1400" dirty="0" err="1">
                <a:solidFill>
                  <a:schemeClr val="bg1">
                    <a:lumMod val="50000"/>
                  </a:schemeClr>
                </a:solidFill>
              </a:rPr>
              <a:t>WiFi</a:t>
            </a:r>
            <a:endParaRPr lang="ru-RU" sz="1400" dirty="0">
              <a:solidFill>
                <a:schemeClr val="bg1">
                  <a:lumMod val="50000"/>
                </a:schemeClr>
              </a:solidFill>
            </a:endParaRPr>
          </a:p>
          <a:p>
            <a:pPr marL="177800" indent="-177800">
              <a:buFont typeface="Arial" pitchFamily="34" charset="0"/>
              <a:buChar char="•"/>
            </a:pPr>
            <a:r>
              <a:rPr lang="ru-RU" sz="1400" dirty="0" smtClean="0">
                <a:solidFill>
                  <a:schemeClr val="bg1">
                    <a:lumMod val="50000"/>
                  </a:schemeClr>
                </a:solidFill>
                <a:latin typeface="+mn-lt"/>
              </a:rPr>
              <a:t>АРОМАТИЗАЦИЯ</a:t>
            </a:r>
            <a:endParaRPr lang="ru-RU" sz="1400" dirty="0">
              <a:solidFill>
                <a:srgbClr val="00B050"/>
              </a:solidFill>
              <a:latin typeface="+mn-lt"/>
            </a:endParaRPr>
          </a:p>
        </p:txBody>
      </p:sp>
      <p:pic>
        <p:nvPicPr>
          <p:cNvPr id="13" name="Picture 4" descr="http://www.ballu.ru/i2012/igreen/_pic/content/smart-lo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3856" y="5463505"/>
            <a:ext cx="3324225"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140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0800000">
            <a:off x="1969515" y="4365104"/>
            <a:ext cx="2314453" cy="193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http://tion.ru/wp-content/uploads/2015/06/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9632" y="1052736"/>
            <a:ext cx="648072" cy="38481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03848" y="1199074"/>
            <a:ext cx="5688632" cy="861774"/>
          </a:xfrm>
          <a:prstGeom prst="rect">
            <a:avLst/>
          </a:prstGeom>
        </p:spPr>
        <p:txBody>
          <a:bodyPr wrap="square">
            <a:spAutoFit/>
          </a:bodyPr>
          <a:lstStyle/>
          <a:p>
            <a:pPr fontAlgn="base"/>
            <a:r>
              <a:rPr lang="ru-RU" sz="1600" dirty="0">
                <a:solidFill>
                  <a:schemeClr val="bg1">
                    <a:lumMod val="50000"/>
                  </a:schemeClr>
                </a:solidFill>
              </a:rPr>
              <a:t>Забирает богатый кислородом воздух с улицы через отверстие в </a:t>
            </a:r>
            <a:r>
              <a:rPr lang="ru-RU" sz="1600" dirty="0" smtClean="0">
                <a:solidFill>
                  <a:schemeClr val="bg1">
                    <a:lumMod val="50000"/>
                  </a:schemeClr>
                </a:solidFill>
              </a:rPr>
              <a:t>стене и подает в помещение </a:t>
            </a:r>
            <a:r>
              <a:rPr lang="ru-RU" b="1" dirty="0" smtClean="0">
                <a:solidFill>
                  <a:srgbClr val="7EC234"/>
                </a:solidFill>
              </a:rPr>
              <a:t>до 200м3 </a:t>
            </a:r>
            <a:r>
              <a:rPr lang="ru-RU" sz="1600" dirty="0" smtClean="0">
                <a:solidFill>
                  <a:schemeClr val="bg1">
                    <a:lumMod val="50000"/>
                  </a:schemeClr>
                </a:solidFill>
              </a:rPr>
              <a:t>насыщенного кислородом воздуха в час.</a:t>
            </a:r>
          </a:p>
        </p:txBody>
      </p:sp>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6" name="TextBox 15"/>
          <p:cNvSpPr txBox="1"/>
          <p:nvPr/>
        </p:nvSpPr>
        <p:spPr>
          <a:xfrm>
            <a:off x="2262628" y="394830"/>
            <a:ext cx="6881372" cy="584775"/>
          </a:xfrm>
          <a:prstGeom prst="rect">
            <a:avLst/>
          </a:prstGeom>
          <a:noFill/>
        </p:spPr>
        <p:txBody>
          <a:bodyPr wrap="square" rtlCol="0">
            <a:spAutoFit/>
          </a:bodyPr>
          <a:lstStyle/>
          <a:p>
            <a:r>
              <a:rPr lang="ru-RU" sz="3200" b="1" dirty="0" smtClean="0">
                <a:solidFill>
                  <a:srgbClr val="7EC234"/>
                </a:solidFill>
              </a:rPr>
              <a:t>Эффективная приточная вентиляция</a:t>
            </a:r>
            <a:endParaRPr lang="ru-RU" sz="2400" b="1" dirty="0">
              <a:solidFill>
                <a:srgbClr val="7EC234"/>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2218160198"/>
              </p:ext>
            </p:extLst>
          </p:nvPr>
        </p:nvGraphicFramePr>
        <p:xfrm>
          <a:off x="3671888" y="2195513"/>
          <a:ext cx="4989512" cy="1855787"/>
        </p:xfrm>
        <a:graphic>
          <a:graphicData uri="http://schemas.openxmlformats.org/presentationml/2006/ole">
            <mc:AlternateContent xmlns:mc="http://schemas.openxmlformats.org/markup-compatibility/2006">
              <mc:Choice xmlns:v="urn:schemas-microsoft-com:vml" Requires="v">
                <p:oleObj spid="_x0000_s1129" name="Лист" r:id="rId8" imgW="3695646" imgH="1531620" progId="Excel.Sheet.12">
                  <p:embed/>
                </p:oleObj>
              </mc:Choice>
              <mc:Fallback>
                <p:oleObj name="Лист" r:id="rId8" imgW="3695646" imgH="1531620" progId="Excel.Sheet.12">
                  <p:embed/>
                  <p:pic>
                    <p:nvPicPr>
                      <p:cNvPr id="0" name=""/>
                      <p:cNvPicPr/>
                      <p:nvPr/>
                    </p:nvPicPr>
                    <p:blipFill>
                      <a:blip r:embed="rId9"/>
                      <a:stretch>
                        <a:fillRect/>
                      </a:stretch>
                    </p:blipFill>
                    <p:spPr>
                      <a:xfrm>
                        <a:off x="3671888" y="2195513"/>
                        <a:ext cx="4989512" cy="1855787"/>
                      </a:xfrm>
                      <a:prstGeom prst="rect">
                        <a:avLst/>
                      </a:prstGeom>
                    </p:spPr>
                  </p:pic>
                </p:oleObj>
              </mc:Fallback>
            </mc:AlternateContent>
          </a:graphicData>
        </a:graphic>
      </p:graphicFrame>
      <p:sp>
        <p:nvSpPr>
          <p:cNvPr id="33" name="Прямоугольник 32"/>
          <p:cNvSpPr/>
          <p:nvPr/>
        </p:nvSpPr>
        <p:spPr>
          <a:xfrm>
            <a:off x="3672650" y="4212377"/>
            <a:ext cx="5219830" cy="707886"/>
          </a:xfrm>
          <a:prstGeom prst="rect">
            <a:avLst/>
          </a:prstGeom>
        </p:spPr>
        <p:txBody>
          <a:bodyPr wrap="square">
            <a:spAutoFit/>
          </a:bodyPr>
          <a:lstStyle/>
          <a:p>
            <a:pPr fontAlgn="base"/>
            <a:r>
              <a:rPr lang="ru-RU" sz="2000" b="1" dirty="0">
                <a:solidFill>
                  <a:srgbClr val="7EC234"/>
                </a:solidFill>
              </a:rPr>
              <a:t>З</a:t>
            </a:r>
            <a:r>
              <a:rPr lang="ru-RU" sz="2000" b="1" dirty="0" smtClean="0">
                <a:solidFill>
                  <a:srgbClr val="7EC234"/>
                </a:solidFill>
              </a:rPr>
              <a:t>а </a:t>
            </a:r>
            <a:r>
              <a:rPr lang="ru-RU" sz="2000" b="1" dirty="0">
                <a:solidFill>
                  <a:srgbClr val="7EC234"/>
                </a:solidFill>
              </a:rPr>
              <a:t>5 </a:t>
            </a:r>
            <a:r>
              <a:rPr lang="ru-RU" sz="2000" b="1" dirty="0" smtClean="0">
                <a:solidFill>
                  <a:srgbClr val="7EC234"/>
                </a:solidFill>
              </a:rPr>
              <a:t>минут полностью обновляет воздух в помещении 17м2.</a:t>
            </a:r>
          </a:p>
        </p:txBody>
      </p:sp>
      <p:pic>
        <p:nvPicPr>
          <p:cNvPr id="35" name="Picture 4"/>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rot="5400000">
            <a:off x="-594597" y="1683456"/>
            <a:ext cx="2455786" cy="114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Прямоугольник 35"/>
          <p:cNvSpPr/>
          <p:nvPr/>
        </p:nvSpPr>
        <p:spPr>
          <a:xfrm rot="16200000">
            <a:off x="987471" y="2207412"/>
            <a:ext cx="360040" cy="176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4349974" y="5439222"/>
            <a:ext cx="654074" cy="654074"/>
          </a:xfrm>
          <a:prstGeom prst="ellipse">
            <a:avLst/>
          </a:prstGeom>
          <a:gradFill flip="none" rotWithShape="1">
            <a:gsLst>
              <a:gs pos="0">
                <a:schemeClr val="bg1">
                  <a:alpha val="29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3399FF"/>
                </a:solidFill>
              </a:rPr>
              <a:t>О2</a:t>
            </a:r>
          </a:p>
        </p:txBody>
      </p:sp>
      <p:sp>
        <p:nvSpPr>
          <p:cNvPr id="38" name="Овал 37"/>
          <p:cNvSpPr/>
          <p:nvPr/>
        </p:nvSpPr>
        <p:spPr>
          <a:xfrm>
            <a:off x="3491880" y="5801512"/>
            <a:ext cx="361541" cy="361541"/>
          </a:xfrm>
          <a:prstGeom prst="ellipse">
            <a:avLst/>
          </a:prstGeom>
          <a:gradFill flip="none" rotWithShape="1">
            <a:gsLst>
              <a:gs pos="0">
                <a:schemeClr val="bg1">
                  <a:alpha val="29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 b="1" dirty="0">
                <a:solidFill>
                  <a:srgbClr val="3399FF"/>
                </a:solidFill>
              </a:rPr>
              <a:t>О2</a:t>
            </a:r>
          </a:p>
        </p:txBody>
      </p:sp>
      <p:sp>
        <p:nvSpPr>
          <p:cNvPr id="39" name="Овал 38"/>
          <p:cNvSpPr/>
          <p:nvPr/>
        </p:nvSpPr>
        <p:spPr>
          <a:xfrm>
            <a:off x="2915816" y="5085184"/>
            <a:ext cx="443927" cy="443927"/>
          </a:xfrm>
          <a:prstGeom prst="ellipse">
            <a:avLst/>
          </a:prstGeom>
          <a:gradFill flip="none" rotWithShape="1">
            <a:gsLst>
              <a:gs pos="0">
                <a:schemeClr val="bg1">
                  <a:alpha val="29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3399FF"/>
                </a:solidFill>
              </a:rPr>
              <a:t>О2</a:t>
            </a:r>
          </a:p>
        </p:txBody>
      </p:sp>
      <p:sp>
        <p:nvSpPr>
          <p:cNvPr id="40" name="Овал 39"/>
          <p:cNvSpPr/>
          <p:nvPr/>
        </p:nvSpPr>
        <p:spPr>
          <a:xfrm flipH="1">
            <a:off x="2505869" y="5655246"/>
            <a:ext cx="697979" cy="654074"/>
          </a:xfrm>
          <a:prstGeom prst="ellipse">
            <a:avLst/>
          </a:prstGeom>
          <a:gradFill flip="none" rotWithShape="1">
            <a:gsLst>
              <a:gs pos="0">
                <a:schemeClr val="bg1">
                  <a:alpha val="33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399FF"/>
                </a:solidFill>
              </a:rPr>
              <a:t>О2</a:t>
            </a:r>
            <a:endParaRPr lang="ru-RU" b="1" dirty="0">
              <a:solidFill>
                <a:srgbClr val="3399FF"/>
              </a:solidFill>
            </a:endParaRPr>
          </a:p>
        </p:txBody>
      </p:sp>
      <p:sp>
        <p:nvSpPr>
          <p:cNvPr id="41" name="Овал 40"/>
          <p:cNvSpPr/>
          <p:nvPr/>
        </p:nvSpPr>
        <p:spPr>
          <a:xfrm flipH="1">
            <a:off x="2411760" y="5157192"/>
            <a:ext cx="385810" cy="361541"/>
          </a:xfrm>
          <a:prstGeom prst="ellipse">
            <a:avLst/>
          </a:prstGeom>
          <a:gradFill flip="none" rotWithShape="1">
            <a:gsLst>
              <a:gs pos="0">
                <a:schemeClr val="bg1">
                  <a:alpha val="30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 b="1" dirty="0" smtClean="0">
                <a:solidFill>
                  <a:srgbClr val="3399FF"/>
                </a:solidFill>
              </a:rPr>
              <a:t>О2</a:t>
            </a:r>
            <a:endParaRPr lang="ru-RU" sz="400" b="1" dirty="0">
              <a:solidFill>
                <a:srgbClr val="3399FF"/>
              </a:solidFill>
            </a:endParaRPr>
          </a:p>
        </p:txBody>
      </p:sp>
      <p:sp>
        <p:nvSpPr>
          <p:cNvPr id="42" name="Овал 41"/>
          <p:cNvSpPr/>
          <p:nvPr/>
        </p:nvSpPr>
        <p:spPr>
          <a:xfrm flipH="1">
            <a:off x="1983943" y="4882013"/>
            <a:ext cx="473726" cy="443927"/>
          </a:xfrm>
          <a:prstGeom prst="ellipse">
            <a:avLst/>
          </a:prstGeom>
          <a:gradFill flip="none" rotWithShape="1">
            <a:gsLst>
              <a:gs pos="0">
                <a:schemeClr val="bg1">
                  <a:alpha val="29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smtClean="0">
                <a:solidFill>
                  <a:srgbClr val="3399FF"/>
                </a:solidFill>
              </a:rPr>
              <a:t>О2</a:t>
            </a:r>
            <a:endParaRPr lang="ru-RU" sz="800" b="1" dirty="0">
              <a:solidFill>
                <a:srgbClr val="3399FF"/>
              </a:solidFill>
            </a:endParaRPr>
          </a:p>
        </p:txBody>
      </p:sp>
      <p:sp>
        <p:nvSpPr>
          <p:cNvPr id="43" name="Овал 42"/>
          <p:cNvSpPr/>
          <p:nvPr/>
        </p:nvSpPr>
        <p:spPr>
          <a:xfrm>
            <a:off x="245518" y="3422998"/>
            <a:ext cx="654074" cy="654074"/>
          </a:xfrm>
          <a:prstGeom prst="ellipse">
            <a:avLst/>
          </a:prstGeom>
          <a:gradFill flip="none" rotWithShape="1">
            <a:gsLst>
              <a:gs pos="0">
                <a:schemeClr val="bg1">
                  <a:alpha val="29000"/>
                </a:schemeClr>
              </a:gs>
              <a:gs pos="90000">
                <a:schemeClr val="bg1">
                  <a:lumMod val="5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3399FF"/>
                </a:solidFill>
              </a:rPr>
              <a:t>О2</a:t>
            </a:r>
          </a:p>
        </p:txBody>
      </p:sp>
      <p:sp>
        <p:nvSpPr>
          <p:cNvPr id="44" name="Овал 43"/>
          <p:cNvSpPr/>
          <p:nvPr/>
        </p:nvSpPr>
        <p:spPr>
          <a:xfrm>
            <a:off x="677628" y="1168323"/>
            <a:ext cx="443927" cy="443927"/>
          </a:xfrm>
          <a:prstGeom prst="ellipse">
            <a:avLst/>
          </a:prstGeom>
          <a:gradFill flip="none" rotWithShape="1">
            <a:gsLst>
              <a:gs pos="0">
                <a:schemeClr val="bg1">
                  <a:alpha val="29000"/>
                </a:schemeClr>
              </a:gs>
              <a:gs pos="90000">
                <a:schemeClr val="bg1">
                  <a:lumMod val="65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3399FF"/>
                </a:solidFill>
              </a:rPr>
              <a:t>О2</a:t>
            </a:r>
          </a:p>
        </p:txBody>
      </p:sp>
      <p:sp>
        <p:nvSpPr>
          <p:cNvPr id="45" name="Овал 44"/>
          <p:cNvSpPr/>
          <p:nvPr/>
        </p:nvSpPr>
        <p:spPr>
          <a:xfrm>
            <a:off x="251520" y="2492896"/>
            <a:ext cx="361541" cy="361541"/>
          </a:xfrm>
          <a:prstGeom prst="ellipse">
            <a:avLst/>
          </a:prstGeom>
          <a:gradFill flip="none" rotWithShape="1">
            <a:gsLst>
              <a:gs pos="0">
                <a:schemeClr val="bg1">
                  <a:alpha val="29000"/>
                </a:schemeClr>
              </a:gs>
              <a:gs pos="90000">
                <a:schemeClr val="bg1">
                  <a:lumMod val="65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 b="1" dirty="0">
                <a:solidFill>
                  <a:srgbClr val="3399FF"/>
                </a:solidFill>
              </a:rPr>
              <a:t>О2</a:t>
            </a:r>
          </a:p>
        </p:txBody>
      </p:sp>
      <p:pic>
        <p:nvPicPr>
          <p:cNvPr id="24" name="Picture 3" descr="D:\_Вентиляция\Продукт\Картинки прибора Ballu\11622_3D_ракурсы_приточная_вентиляция_разрез_01_с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48274" y="1535020"/>
            <a:ext cx="2520275" cy="336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94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0" y="260648"/>
            <a:ext cx="9324528" cy="6597352"/>
            <a:chOff x="0" y="260648"/>
            <a:chExt cx="9324528" cy="6597352"/>
          </a:xfrm>
        </p:grpSpPr>
        <p:pic>
          <p:nvPicPr>
            <p:cNvPr id="22"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3" name="Прямоугольник 2"/>
          <p:cNvSpPr/>
          <p:nvPr/>
        </p:nvSpPr>
        <p:spPr>
          <a:xfrm>
            <a:off x="4788024" y="1116033"/>
            <a:ext cx="4249742" cy="338554"/>
          </a:xfrm>
          <a:prstGeom prst="rect">
            <a:avLst/>
          </a:prstGeom>
          <a:solidFill>
            <a:srgbClr val="89CC40"/>
          </a:solidFill>
        </p:spPr>
        <p:txBody>
          <a:bodyPr wrap="square">
            <a:spAutoFit/>
          </a:bodyPr>
          <a:lstStyle/>
          <a:p>
            <a:pPr fontAlgn="base"/>
            <a:r>
              <a:rPr lang="ru-RU" sz="1600" b="1" dirty="0"/>
              <a:t>Базовый фильтр тонкой очистки класса </a:t>
            </a:r>
            <a:r>
              <a:rPr lang="ru-RU" sz="1600" b="1" dirty="0" smtClean="0"/>
              <a:t>F5</a:t>
            </a:r>
            <a:endParaRPr lang="ru-RU" sz="1200" b="1" dirty="0">
              <a:solidFill>
                <a:srgbClr val="FF0000"/>
              </a:solidFill>
            </a:endParaRPr>
          </a:p>
        </p:txBody>
      </p:sp>
      <p:sp>
        <p:nvSpPr>
          <p:cNvPr id="12" name="Прямоугольник 11"/>
          <p:cNvSpPr/>
          <p:nvPr/>
        </p:nvSpPr>
        <p:spPr>
          <a:xfrm>
            <a:off x="4788024" y="3011468"/>
            <a:ext cx="4355976" cy="338554"/>
          </a:xfrm>
          <a:prstGeom prst="rect">
            <a:avLst/>
          </a:prstGeom>
          <a:solidFill>
            <a:srgbClr val="33C0FF"/>
          </a:solidFill>
        </p:spPr>
        <p:txBody>
          <a:bodyPr wrap="square">
            <a:spAutoFit/>
          </a:bodyPr>
          <a:lstStyle/>
          <a:p>
            <a:pPr fontAlgn="base"/>
            <a:r>
              <a:rPr lang="ru-RU" sz="1600" b="1" dirty="0" smtClean="0"/>
              <a:t>Высокоэффективный НЕРА фильтр </a:t>
            </a:r>
            <a:r>
              <a:rPr lang="ru-RU" sz="1600" b="1" dirty="0"/>
              <a:t>класса </a:t>
            </a:r>
            <a:r>
              <a:rPr lang="en-US" sz="1600" b="1" dirty="0"/>
              <a:t>H11</a:t>
            </a:r>
          </a:p>
        </p:txBody>
      </p:sp>
      <p:sp>
        <p:nvSpPr>
          <p:cNvPr id="13" name="Прямоугольник 12"/>
          <p:cNvSpPr/>
          <p:nvPr/>
        </p:nvSpPr>
        <p:spPr>
          <a:xfrm>
            <a:off x="406427" y="4615824"/>
            <a:ext cx="4374634" cy="584775"/>
          </a:xfrm>
          <a:prstGeom prst="rect">
            <a:avLst/>
          </a:prstGeom>
          <a:solidFill>
            <a:schemeClr val="bg1">
              <a:lumMod val="50000"/>
            </a:schemeClr>
          </a:solidFill>
        </p:spPr>
        <p:txBody>
          <a:bodyPr wrap="square">
            <a:spAutoFit/>
          </a:bodyPr>
          <a:lstStyle/>
          <a:p>
            <a:pPr fontAlgn="base"/>
            <a:r>
              <a:rPr lang="en-US" sz="1600" b="1" dirty="0" smtClean="0">
                <a:solidFill>
                  <a:schemeClr val="bg1"/>
                </a:solidFill>
              </a:rPr>
              <a:t>CARBON </a:t>
            </a:r>
            <a:r>
              <a:rPr lang="ru-RU" sz="1600" b="1" dirty="0" smtClean="0">
                <a:solidFill>
                  <a:schemeClr val="bg1"/>
                </a:solidFill>
              </a:rPr>
              <a:t>Адсорбционно-каталитический фильтр</a:t>
            </a:r>
            <a:endParaRPr lang="en-US" sz="1600" b="1" dirty="0">
              <a:solidFill>
                <a:schemeClr val="bg1"/>
              </a:solidFill>
            </a:endParaRPr>
          </a:p>
        </p:txBody>
      </p:sp>
      <p:sp>
        <p:nvSpPr>
          <p:cNvPr id="2" name="Прямоугольник 1"/>
          <p:cNvSpPr/>
          <p:nvPr/>
        </p:nvSpPr>
        <p:spPr>
          <a:xfrm>
            <a:off x="370459" y="5200599"/>
            <a:ext cx="2793653" cy="276999"/>
          </a:xfrm>
          <a:prstGeom prst="rect">
            <a:avLst/>
          </a:prstGeom>
        </p:spPr>
        <p:txBody>
          <a:bodyPr wrap="square">
            <a:spAutoFit/>
          </a:bodyPr>
          <a:lstStyle/>
          <a:p>
            <a:r>
              <a:rPr lang="ru-RU" sz="1200" b="1" dirty="0"/>
              <a:t>Очистка от вредных газов и запахов</a:t>
            </a:r>
          </a:p>
        </p:txBody>
      </p:sp>
      <p:sp>
        <p:nvSpPr>
          <p:cNvPr id="7" name="Прямоугольник 6"/>
          <p:cNvSpPr/>
          <p:nvPr/>
        </p:nvSpPr>
        <p:spPr>
          <a:xfrm>
            <a:off x="4984899" y="3371508"/>
            <a:ext cx="2736304" cy="276999"/>
          </a:xfrm>
          <a:prstGeom prst="rect">
            <a:avLst/>
          </a:prstGeom>
        </p:spPr>
        <p:txBody>
          <a:bodyPr wrap="square">
            <a:spAutoFit/>
          </a:bodyPr>
          <a:lstStyle/>
          <a:p>
            <a:r>
              <a:rPr lang="ru-RU" sz="1200" b="1" dirty="0"/>
              <a:t>Очистка от мельчайших загрязнений</a:t>
            </a:r>
          </a:p>
        </p:txBody>
      </p:sp>
      <p:sp>
        <p:nvSpPr>
          <p:cNvPr id="18" name="Прямоугольник 17"/>
          <p:cNvSpPr/>
          <p:nvPr/>
        </p:nvSpPr>
        <p:spPr>
          <a:xfrm>
            <a:off x="4932040" y="1412776"/>
            <a:ext cx="2597634" cy="276999"/>
          </a:xfrm>
          <a:prstGeom prst="rect">
            <a:avLst/>
          </a:prstGeom>
        </p:spPr>
        <p:txBody>
          <a:bodyPr wrap="square">
            <a:spAutoFit/>
          </a:bodyPr>
          <a:lstStyle/>
          <a:p>
            <a:r>
              <a:rPr lang="ru-RU" sz="1200" b="1" dirty="0"/>
              <a:t>Очистка от крупных загрязнений</a:t>
            </a:r>
          </a:p>
        </p:txBody>
      </p:sp>
      <p:sp>
        <p:nvSpPr>
          <p:cNvPr id="8" name="Прямоугольник 7"/>
          <p:cNvSpPr/>
          <p:nvPr/>
        </p:nvSpPr>
        <p:spPr>
          <a:xfrm>
            <a:off x="4932040" y="1700808"/>
            <a:ext cx="4068466" cy="1569660"/>
          </a:xfrm>
          <a:prstGeom prst="rect">
            <a:avLst/>
          </a:prstGeom>
        </p:spPr>
        <p:txBody>
          <a:bodyPr wrap="square">
            <a:spAutoFit/>
          </a:bodyPr>
          <a:lstStyle/>
          <a:p>
            <a:r>
              <a:rPr lang="ru-RU" sz="1200" dirty="0">
                <a:solidFill>
                  <a:schemeClr val="bg1">
                    <a:lumMod val="50000"/>
                  </a:schemeClr>
                </a:solidFill>
              </a:rPr>
              <a:t>Базовый фильтр </a:t>
            </a:r>
            <a:r>
              <a:rPr lang="ru-RU" sz="1200" dirty="0" smtClean="0">
                <a:solidFill>
                  <a:schemeClr val="bg1">
                    <a:lumMod val="50000"/>
                  </a:schemeClr>
                </a:solidFill>
              </a:rPr>
              <a:t>тонкой очистки класса </a:t>
            </a:r>
            <a:r>
              <a:rPr lang="en-US" sz="1200" dirty="0" smtClean="0">
                <a:solidFill>
                  <a:schemeClr val="bg1">
                    <a:lumMod val="50000"/>
                  </a:schemeClr>
                </a:solidFill>
              </a:rPr>
              <a:t>F5 </a:t>
            </a:r>
            <a:r>
              <a:rPr lang="ru-RU" sz="1200" dirty="0" smtClean="0">
                <a:solidFill>
                  <a:schemeClr val="bg1">
                    <a:lumMod val="50000"/>
                  </a:schemeClr>
                </a:solidFill>
              </a:rPr>
              <a:t>задерживает </a:t>
            </a:r>
            <a:r>
              <a:rPr lang="ru-RU" sz="1200" dirty="0">
                <a:solidFill>
                  <a:schemeClr val="bg1">
                    <a:lumMod val="50000"/>
                  </a:schemeClr>
                </a:solidFill>
              </a:rPr>
              <a:t>крупные и средние частицы размером менее </a:t>
            </a:r>
            <a:r>
              <a:rPr lang="ru-RU" sz="1200" dirty="0" smtClean="0">
                <a:solidFill>
                  <a:schemeClr val="bg1">
                    <a:lumMod val="50000"/>
                  </a:schemeClr>
                </a:solidFill>
              </a:rPr>
              <a:t>1мкм: пыль, </a:t>
            </a:r>
            <a:r>
              <a:rPr lang="ru-RU" sz="1200" dirty="0">
                <a:solidFill>
                  <a:schemeClr val="bg1">
                    <a:lumMod val="50000"/>
                  </a:schemeClr>
                </a:solidFill>
              </a:rPr>
              <a:t>пух, </a:t>
            </a:r>
            <a:r>
              <a:rPr lang="ru-RU" sz="1200" dirty="0" smtClean="0">
                <a:solidFill>
                  <a:schemeClr val="bg1">
                    <a:lumMod val="50000"/>
                  </a:schemeClr>
                </a:solidFill>
              </a:rPr>
              <a:t>сажа, </a:t>
            </a:r>
            <a:r>
              <a:rPr lang="ru-RU" sz="1200" dirty="0" err="1" smtClean="0">
                <a:solidFill>
                  <a:schemeClr val="bg1">
                    <a:lumMod val="50000"/>
                  </a:schemeClr>
                </a:solidFill>
              </a:rPr>
              <a:t>микроволокна</a:t>
            </a:r>
            <a:r>
              <a:rPr lang="ru-RU" sz="1200" dirty="0" smtClean="0">
                <a:solidFill>
                  <a:schemeClr val="bg1">
                    <a:lumMod val="50000"/>
                  </a:schemeClr>
                </a:solidFill>
              </a:rPr>
              <a:t> и аллергены </a:t>
            </a:r>
            <a:r>
              <a:rPr lang="ru-RU" sz="1200" dirty="0">
                <a:solidFill>
                  <a:schemeClr val="bg1">
                    <a:lumMod val="50000"/>
                  </a:schemeClr>
                </a:solidFill>
              </a:rPr>
              <a:t>с эффективностью до 90%. </a:t>
            </a:r>
            <a:r>
              <a:rPr lang="ru-RU" sz="1200" dirty="0" smtClean="0">
                <a:solidFill>
                  <a:schemeClr val="bg1">
                    <a:lumMod val="50000"/>
                  </a:schemeClr>
                </a:solidFill>
              </a:rPr>
              <a:t> Увеличивает эффективность и срок </a:t>
            </a:r>
            <a:r>
              <a:rPr lang="ru-RU" sz="1200" dirty="0">
                <a:solidFill>
                  <a:schemeClr val="bg1">
                    <a:lumMod val="50000"/>
                  </a:schemeClr>
                </a:solidFill>
              </a:rPr>
              <a:t>службы </a:t>
            </a:r>
            <a:r>
              <a:rPr lang="ru-RU" sz="1200" dirty="0" smtClean="0">
                <a:solidFill>
                  <a:schemeClr val="bg1">
                    <a:lumMod val="50000"/>
                  </a:schemeClr>
                </a:solidFill>
              </a:rPr>
              <a:t>HEPA-фильтра. </a:t>
            </a:r>
          </a:p>
          <a:p>
            <a:r>
              <a:rPr lang="ru-RU" sz="1200" b="1" dirty="0" smtClean="0">
                <a:solidFill>
                  <a:schemeClr val="bg1">
                    <a:lumMod val="50000"/>
                  </a:schemeClr>
                </a:solidFill>
              </a:rPr>
              <a:t>Рекомендуется </a:t>
            </a:r>
            <a:r>
              <a:rPr lang="ru-RU" sz="1200" b="1" dirty="0">
                <a:solidFill>
                  <a:schemeClr val="bg1">
                    <a:lumMod val="50000"/>
                  </a:schemeClr>
                </a:solidFill>
              </a:rPr>
              <a:t>заменять раз в год </a:t>
            </a:r>
            <a:r>
              <a:rPr lang="ru-RU" sz="1200" b="1" dirty="0" smtClean="0">
                <a:solidFill>
                  <a:schemeClr val="bg1">
                    <a:lumMod val="50000"/>
                  </a:schemeClr>
                </a:solidFill>
              </a:rPr>
              <a:t>(допустима  сухая очистка).</a:t>
            </a:r>
            <a:endParaRPr lang="ru-RU" sz="1200" b="1" dirty="0">
              <a:solidFill>
                <a:schemeClr val="bg1">
                  <a:lumMod val="50000"/>
                </a:schemeClr>
              </a:solidFill>
            </a:endParaRPr>
          </a:p>
          <a:p>
            <a:endParaRPr lang="ru-RU" sz="1200" dirty="0" smtClean="0">
              <a:solidFill>
                <a:schemeClr val="bg1">
                  <a:lumMod val="50000"/>
                </a:schemeClr>
              </a:solidFill>
            </a:endParaRPr>
          </a:p>
        </p:txBody>
      </p:sp>
      <p:sp>
        <p:nvSpPr>
          <p:cNvPr id="20" name="Прямоугольник 19"/>
          <p:cNvSpPr/>
          <p:nvPr/>
        </p:nvSpPr>
        <p:spPr>
          <a:xfrm>
            <a:off x="4984899" y="3659540"/>
            <a:ext cx="4015607" cy="1569660"/>
          </a:xfrm>
          <a:prstGeom prst="rect">
            <a:avLst/>
          </a:prstGeom>
        </p:spPr>
        <p:txBody>
          <a:bodyPr wrap="square">
            <a:spAutoFit/>
          </a:bodyPr>
          <a:lstStyle/>
          <a:p>
            <a:r>
              <a:rPr lang="ru-RU" sz="1200" dirty="0" smtClean="0">
                <a:solidFill>
                  <a:schemeClr val="bg1">
                    <a:lumMod val="50000"/>
                  </a:schemeClr>
                </a:solidFill>
              </a:rPr>
              <a:t>HEPA фильтр класса  H11 </a:t>
            </a:r>
            <a:r>
              <a:rPr lang="ru-RU" sz="1200" dirty="0">
                <a:solidFill>
                  <a:schemeClr val="bg1">
                    <a:lumMod val="50000"/>
                  </a:schemeClr>
                </a:solidFill>
              </a:rPr>
              <a:t>— </a:t>
            </a:r>
            <a:r>
              <a:rPr lang="ru-RU" sz="1200" dirty="0" smtClean="0">
                <a:solidFill>
                  <a:schemeClr val="bg1">
                    <a:lumMod val="50000"/>
                  </a:schemeClr>
                </a:solidFill>
              </a:rPr>
              <a:t>задерживает 99% частиц размером от 0,3мкм:  пыльца, споры грибов, шерсть и перхоть животных, аллергены</a:t>
            </a:r>
            <a:r>
              <a:rPr lang="ru-RU" sz="1200" dirty="0">
                <a:solidFill>
                  <a:schemeClr val="bg1">
                    <a:lumMod val="50000"/>
                  </a:schemeClr>
                </a:solidFill>
              </a:rPr>
              <a:t>, бактерии, вирусы, плесневые </a:t>
            </a:r>
            <a:r>
              <a:rPr lang="ru-RU" sz="1200" dirty="0" smtClean="0">
                <a:solidFill>
                  <a:schemeClr val="bg1">
                    <a:lumMod val="50000"/>
                  </a:schemeClr>
                </a:solidFill>
              </a:rPr>
              <a:t>грибы. </a:t>
            </a:r>
          </a:p>
          <a:p>
            <a:r>
              <a:rPr lang="ru-RU" sz="1200" dirty="0" smtClean="0">
                <a:solidFill>
                  <a:schemeClr val="bg1">
                    <a:lumMod val="50000"/>
                  </a:schemeClr>
                </a:solidFill>
              </a:rPr>
              <a:t>Рекомендованы для использования в медицинских помещениях, значительно снижают проявление аллергических реакций.</a:t>
            </a:r>
          </a:p>
          <a:p>
            <a:r>
              <a:rPr lang="ru-RU" sz="1200" b="1" dirty="0">
                <a:solidFill>
                  <a:schemeClr val="bg1">
                    <a:lumMod val="50000"/>
                  </a:schemeClr>
                </a:solidFill>
              </a:rPr>
              <a:t>Рекомендуется заменять раз в </a:t>
            </a:r>
            <a:r>
              <a:rPr lang="ru-RU" sz="1200" b="1" dirty="0" smtClean="0">
                <a:solidFill>
                  <a:schemeClr val="bg1">
                    <a:lumMod val="50000"/>
                  </a:schemeClr>
                </a:solidFill>
              </a:rPr>
              <a:t>2 года </a:t>
            </a:r>
            <a:r>
              <a:rPr lang="ru-RU" sz="1200" b="1" dirty="0">
                <a:solidFill>
                  <a:schemeClr val="bg1">
                    <a:lumMod val="50000"/>
                  </a:schemeClr>
                </a:solidFill>
              </a:rPr>
              <a:t>(не очищается</a:t>
            </a:r>
            <a:r>
              <a:rPr lang="ru-RU" sz="1200" b="1" dirty="0" smtClean="0">
                <a:solidFill>
                  <a:schemeClr val="bg1">
                    <a:lumMod val="50000"/>
                  </a:schemeClr>
                </a:solidFill>
              </a:rPr>
              <a:t>).</a:t>
            </a:r>
            <a:endParaRPr lang="ru-RU" sz="1200" b="1" dirty="0">
              <a:solidFill>
                <a:schemeClr val="bg1">
                  <a:lumMod val="50000"/>
                </a:schemeClr>
              </a:solidFill>
            </a:endParaRPr>
          </a:p>
        </p:txBody>
      </p:sp>
      <p:sp>
        <p:nvSpPr>
          <p:cNvPr id="21" name="Прямоугольник 20"/>
          <p:cNvSpPr/>
          <p:nvPr/>
        </p:nvSpPr>
        <p:spPr>
          <a:xfrm>
            <a:off x="370458" y="5477598"/>
            <a:ext cx="7159215" cy="646331"/>
          </a:xfrm>
          <a:prstGeom prst="rect">
            <a:avLst/>
          </a:prstGeom>
        </p:spPr>
        <p:txBody>
          <a:bodyPr wrap="square">
            <a:spAutoFit/>
          </a:bodyPr>
          <a:lstStyle/>
          <a:p>
            <a:r>
              <a:rPr lang="ru-RU" sz="1200" dirty="0" smtClean="0">
                <a:solidFill>
                  <a:schemeClr val="bg1">
                    <a:lumMod val="50000"/>
                  </a:schemeClr>
                </a:solidFill>
              </a:rPr>
              <a:t>Угольный фильтр поглощает </a:t>
            </a:r>
            <a:r>
              <a:rPr lang="ru-RU" sz="1200" dirty="0">
                <a:solidFill>
                  <a:schemeClr val="bg1">
                    <a:lumMod val="50000"/>
                  </a:schemeClr>
                </a:solidFill>
              </a:rPr>
              <a:t>неприятные запахи и органические загрязнители:  </a:t>
            </a:r>
            <a:r>
              <a:rPr lang="ru-RU" sz="1200" dirty="0" smtClean="0">
                <a:solidFill>
                  <a:schemeClr val="bg1">
                    <a:lumMod val="50000"/>
                  </a:schemeClr>
                </a:solidFill>
              </a:rPr>
              <a:t>выхлопные газы, примеси, промышленные выбросы, запахи дыма до </a:t>
            </a:r>
            <a:r>
              <a:rPr lang="ru-RU" sz="1200" dirty="0">
                <a:solidFill>
                  <a:schemeClr val="bg1">
                    <a:lumMod val="50000"/>
                  </a:schemeClr>
                </a:solidFill>
              </a:rPr>
              <a:t>уровня соответствия нормам. </a:t>
            </a:r>
            <a:endParaRPr lang="ru-RU" sz="1200" dirty="0" smtClean="0">
              <a:solidFill>
                <a:schemeClr val="bg1">
                  <a:lumMod val="50000"/>
                </a:schemeClr>
              </a:solidFill>
            </a:endParaRPr>
          </a:p>
          <a:p>
            <a:r>
              <a:rPr lang="ru-RU" sz="1200" b="1" dirty="0">
                <a:solidFill>
                  <a:schemeClr val="bg1">
                    <a:lumMod val="50000"/>
                  </a:schemeClr>
                </a:solidFill>
              </a:rPr>
              <a:t>Рекомендуется заменять раз в </a:t>
            </a:r>
            <a:r>
              <a:rPr lang="ru-RU" sz="1200" b="1" dirty="0" smtClean="0">
                <a:solidFill>
                  <a:schemeClr val="bg1">
                    <a:lumMod val="50000"/>
                  </a:schemeClr>
                </a:solidFill>
              </a:rPr>
              <a:t>год (не очищается).</a:t>
            </a:r>
            <a:endParaRPr lang="ru-RU" sz="1200" b="1" dirty="0">
              <a:solidFill>
                <a:schemeClr val="bg1">
                  <a:lumMod val="50000"/>
                </a:schemeClr>
              </a:solidFill>
            </a:endParaRPr>
          </a:p>
        </p:txBody>
      </p:sp>
      <p:sp>
        <p:nvSpPr>
          <p:cNvPr id="25" name="TextBox 24"/>
          <p:cNvSpPr txBox="1"/>
          <p:nvPr/>
        </p:nvSpPr>
        <p:spPr>
          <a:xfrm>
            <a:off x="2262628" y="394830"/>
            <a:ext cx="6881372" cy="584775"/>
          </a:xfrm>
          <a:prstGeom prst="rect">
            <a:avLst/>
          </a:prstGeom>
          <a:noFill/>
        </p:spPr>
        <p:txBody>
          <a:bodyPr wrap="square" rtlCol="0">
            <a:spAutoFit/>
          </a:bodyPr>
          <a:lstStyle/>
          <a:p>
            <a:pPr fontAlgn="base"/>
            <a:r>
              <a:rPr lang="ru-RU" sz="3200" b="1" dirty="0" smtClean="0">
                <a:solidFill>
                  <a:srgbClr val="7EC234"/>
                </a:solidFill>
              </a:rPr>
              <a:t>Система сменных фильтров</a:t>
            </a:r>
            <a:endParaRPr lang="ru-RU" sz="3200" b="1" dirty="0">
              <a:solidFill>
                <a:srgbClr val="7EC234"/>
              </a:solidFill>
            </a:endParaRPr>
          </a:p>
        </p:txBody>
      </p:sp>
      <p:pic>
        <p:nvPicPr>
          <p:cNvPr id="2050" name="Picture 2" descr="http://rkland/company/personal/user/5212/files/element/historyget/77245/11622_3D_%F0%E0%EA%F3%F0%F1%FB_%EF%F0%E8%F2%EE%F7%ED%E0%FF_%E2%E5%ED%F2%E8%EB%FF%F6%E8%FF_Macro_01_c2.png?cache_image=Y&amp;width=1024&amp;height=102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536" y="1115736"/>
            <a:ext cx="5033597" cy="335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84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penfedrealty.com/wp-content/uploads/2015/01/52681325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196752"/>
            <a:ext cx="4343577" cy="28964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Группа 18"/>
          <p:cNvGrpSpPr/>
          <p:nvPr/>
        </p:nvGrpSpPr>
        <p:grpSpPr>
          <a:xfrm>
            <a:off x="0" y="260648"/>
            <a:ext cx="9324528" cy="6597352"/>
            <a:chOff x="0" y="260648"/>
            <a:chExt cx="9324528" cy="6597352"/>
          </a:xfrm>
        </p:grpSpPr>
        <p:pic>
          <p:nvPicPr>
            <p:cNvPr id="22"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25" name="TextBox 24"/>
          <p:cNvSpPr txBox="1"/>
          <p:nvPr/>
        </p:nvSpPr>
        <p:spPr>
          <a:xfrm>
            <a:off x="2262628" y="394830"/>
            <a:ext cx="6881372" cy="584775"/>
          </a:xfrm>
          <a:prstGeom prst="rect">
            <a:avLst/>
          </a:prstGeom>
          <a:noFill/>
        </p:spPr>
        <p:txBody>
          <a:bodyPr wrap="square" rtlCol="0">
            <a:spAutoFit/>
          </a:bodyPr>
          <a:lstStyle/>
          <a:p>
            <a:pPr fontAlgn="base"/>
            <a:r>
              <a:rPr lang="ru-RU" sz="3200" b="1" dirty="0" smtClean="0">
                <a:solidFill>
                  <a:srgbClr val="7EC234"/>
                </a:solidFill>
              </a:rPr>
              <a:t>Ультрафиолетовая лампа</a:t>
            </a:r>
            <a:endParaRPr lang="ru-RU" sz="3200" b="1" dirty="0">
              <a:solidFill>
                <a:srgbClr val="7EC234"/>
              </a:solidFill>
            </a:endParaRPr>
          </a:p>
        </p:txBody>
      </p:sp>
      <p:pic>
        <p:nvPicPr>
          <p:cNvPr id="4098" name="Picture 2" descr="http://finelighting.ru/wp-content/uploads/2015/05/anons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9594" y="4365104"/>
            <a:ext cx="1672817" cy="1377328"/>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932040" y="1124744"/>
            <a:ext cx="4032448" cy="3139321"/>
          </a:xfrm>
          <a:prstGeom prst="rect">
            <a:avLst/>
          </a:prstGeom>
        </p:spPr>
        <p:txBody>
          <a:bodyPr wrap="square">
            <a:spAutoFit/>
          </a:bodyPr>
          <a:lstStyle/>
          <a:p>
            <a:r>
              <a:rPr lang="ru-RU" b="1" dirty="0" smtClean="0">
                <a:solidFill>
                  <a:schemeClr val="bg1">
                    <a:lumMod val="50000"/>
                  </a:schemeClr>
                </a:solidFill>
              </a:rPr>
              <a:t>Ультрафиолетовая лампа </a:t>
            </a:r>
            <a:r>
              <a:rPr lang="ru-RU" dirty="0" smtClean="0">
                <a:solidFill>
                  <a:schemeClr val="bg1">
                    <a:lumMod val="50000"/>
                  </a:schemeClr>
                </a:solidFill>
              </a:rPr>
              <a:t>– применяется для стерилизации воздуха, устраняет вирусы, бактерии инфекционные микроорганизмы.</a:t>
            </a:r>
          </a:p>
          <a:p>
            <a:endParaRPr lang="ru-RU" dirty="0" smtClean="0">
              <a:solidFill>
                <a:schemeClr val="bg1">
                  <a:lumMod val="50000"/>
                </a:schemeClr>
              </a:solidFill>
            </a:endParaRPr>
          </a:p>
          <a:p>
            <a:r>
              <a:rPr lang="ru-RU" dirty="0" smtClean="0">
                <a:solidFill>
                  <a:schemeClr val="bg1">
                    <a:lumMod val="50000"/>
                  </a:schemeClr>
                </a:solidFill>
              </a:rPr>
              <a:t>Структура ДНК опасных микроорганизмов под действием УФ света разрушается, органические </a:t>
            </a:r>
            <a:r>
              <a:rPr lang="ru-RU" dirty="0">
                <a:solidFill>
                  <a:schemeClr val="bg1">
                    <a:lumMod val="50000"/>
                  </a:schemeClr>
                </a:solidFill>
              </a:rPr>
              <a:t>компоненты могут распадаться на воду и углекислый </a:t>
            </a:r>
            <a:r>
              <a:rPr lang="ru-RU" dirty="0" smtClean="0">
                <a:solidFill>
                  <a:schemeClr val="bg1">
                    <a:lumMod val="50000"/>
                  </a:schemeClr>
                </a:solidFill>
              </a:rPr>
              <a:t>газ, абсолютно безопасных для человека.</a:t>
            </a:r>
            <a:endParaRPr lang="ru-RU" dirty="0">
              <a:solidFill>
                <a:schemeClr val="bg1">
                  <a:lumMod val="50000"/>
                </a:schemeClr>
              </a:solidFill>
            </a:endParaRPr>
          </a:p>
        </p:txBody>
      </p:sp>
      <p:sp>
        <p:nvSpPr>
          <p:cNvPr id="9" name="Прямоугольник 8"/>
          <p:cNvSpPr/>
          <p:nvPr/>
        </p:nvSpPr>
        <p:spPr>
          <a:xfrm>
            <a:off x="1979712" y="4626330"/>
            <a:ext cx="6138935" cy="400110"/>
          </a:xfrm>
          <a:prstGeom prst="rect">
            <a:avLst/>
          </a:prstGeom>
        </p:spPr>
        <p:txBody>
          <a:bodyPr wrap="square">
            <a:spAutoFit/>
          </a:bodyPr>
          <a:lstStyle/>
          <a:p>
            <a:r>
              <a:rPr lang="ru-RU" sz="2000" b="1" dirty="0" smtClean="0">
                <a:solidFill>
                  <a:srgbClr val="7EC234"/>
                </a:solidFill>
              </a:rPr>
              <a:t>Оптимальна в сезон простуд!</a:t>
            </a:r>
            <a:endParaRPr lang="ru-RU" sz="2000" b="1" dirty="0">
              <a:solidFill>
                <a:srgbClr val="7EC234"/>
              </a:solidFill>
            </a:endParaRPr>
          </a:p>
        </p:txBody>
      </p:sp>
      <p:pic>
        <p:nvPicPr>
          <p:cNvPr id="4101" name="Picture 5" descr="D:\_Вентиляция\_BALLU\Пульт\Пиктограммы\Pult_8.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3528" y="4523232"/>
            <a:ext cx="1504951"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2" y="4948166"/>
            <a:ext cx="4525534" cy="369332"/>
          </a:xfrm>
          <a:prstGeom prst="rect">
            <a:avLst/>
          </a:prstGeom>
        </p:spPr>
        <p:txBody>
          <a:bodyPr wrap="none">
            <a:spAutoFit/>
          </a:bodyPr>
          <a:lstStyle/>
          <a:p>
            <a:r>
              <a:rPr lang="ru-RU" dirty="0">
                <a:solidFill>
                  <a:schemeClr val="bg1">
                    <a:lumMod val="50000"/>
                  </a:schemeClr>
                </a:solidFill>
              </a:rPr>
              <a:t>Функция активизируется кнопкой на пульте.</a:t>
            </a:r>
          </a:p>
        </p:txBody>
      </p:sp>
    </p:spTree>
    <p:extLst>
      <p:ext uri="{BB962C8B-B14F-4D97-AF65-F5344CB8AC3E}">
        <p14:creationId xmlns:p14="http://schemas.microsoft.com/office/powerpoint/2010/main" val="1192425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0" y="260648"/>
            <a:ext cx="9324528" cy="6597352"/>
            <a:chOff x="0" y="260648"/>
            <a:chExt cx="9324528" cy="6597352"/>
          </a:xfrm>
        </p:grpSpPr>
        <p:pic>
          <p:nvPicPr>
            <p:cNvPr id="22"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25" name="TextBox 24"/>
          <p:cNvSpPr txBox="1"/>
          <p:nvPr/>
        </p:nvSpPr>
        <p:spPr>
          <a:xfrm>
            <a:off x="2262628" y="394830"/>
            <a:ext cx="6881372" cy="584775"/>
          </a:xfrm>
          <a:prstGeom prst="rect">
            <a:avLst/>
          </a:prstGeom>
          <a:noFill/>
        </p:spPr>
        <p:txBody>
          <a:bodyPr wrap="square" rtlCol="0">
            <a:spAutoFit/>
          </a:bodyPr>
          <a:lstStyle/>
          <a:p>
            <a:pPr fontAlgn="base"/>
            <a:r>
              <a:rPr lang="ru-RU" sz="3200" b="1" dirty="0" smtClean="0">
                <a:solidFill>
                  <a:srgbClr val="7EC234"/>
                </a:solidFill>
              </a:rPr>
              <a:t>Генератор холодной плазмы</a:t>
            </a:r>
            <a:endParaRPr lang="ru-RU" sz="3200" b="1" dirty="0">
              <a:solidFill>
                <a:srgbClr val="7EC234"/>
              </a:solidFill>
            </a:endParaRPr>
          </a:p>
        </p:txBody>
      </p:sp>
      <p:sp>
        <p:nvSpPr>
          <p:cNvPr id="2" name="Прямоугольник 1"/>
          <p:cNvSpPr/>
          <p:nvPr/>
        </p:nvSpPr>
        <p:spPr>
          <a:xfrm>
            <a:off x="5148064" y="1124744"/>
            <a:ext cx="3816424" cy="2031325"/>
          </a:xfrm>
          <a:prstGeom prst="rect">
            <a:avLst/>
          </a:prstGeom>
        </p:spPr>
        <p:txBody>
          <a:bodyPr wrap="square">
            <a:spAutoFit/>
          </a:bodyPr>
          <a:lstStyle/>
          <a:p>
            <a:r>
              <a:rPr lang="ru-RU" b="1" dirty="0">
                <a:solidFill>
                  <a:schemeClr val="bg1">
                    <a:lumMod val="50000"/>
                  </a:schemeClr>
                </a:solidFill>
              </a:rPr>
              <a:t>Генератор холодной плазмы </a:t>
            </a:r>
            <a:r>
              <a:rPr lang="ru-RU" dirty="0">
                <a:solidFill>
                  <a:schemeClr val="bg1">
                    <a:lumMod val="50000"/>
                  </a:schemeClr>
                </a:solidFill>
              </a:rPr>
              <a:t>– это </a:t>
            </a:r>
            <a:r>
              <a:rPr lang="ru-RU" dirty="0" smtClean="0">
                <a:solidFill>
                  <a:schemeClr val="bg1">
                    <a:lumMod val="50000"/>
                  </a:schemeClr>
                </a:solidFill>
              </a:rPr>
              <a:t>инновационная технология, </a:t>
            </a:r>
            <a:r>
              <a:rPr lang="ru-RU" dirty="0">
                <a:solidFill>
                  <a:schemeClr val="bg1">
                    <a:lumMod val="50000"/>
                  </a:schemeClr>
                </a:solidFill>
              </a:rPr>
              <a:t>созданный на основе </a:t>
            </a:r>
            <a:r>
              <a:rPr lang="ru-RU" dirty="0" smtClean="0">
                <a:solidFill>
                  <a:schemeClr val="bg1">
                    <a:lumMod val="50000"/>
                  </a:schemeClr>
                </a:solidFill>
              </a:rPr>
              <a:t>последних </a:t>
            </a:r>
            <a:r>
              <a:rPr lang="ru-RU" dirty="0">
                <a:solidFill>
                  <a:schemeClr val="bg1">
                    <a:lumMod val="50000"/>
                  </a:schemeClr>
                </a:solidFill>
              </a:rPr>
              <a:t>разработок в области </a:t>
            </a:r>
            <a:r>
              <a:rPr lang="ru-RU" dirty="0" smtClean="0">
                <a:solidFill>
                  <a:schemeClr val="bg1">
                    <a:lumMod val="50000"/>
                  </a:schemeClr>
                </a:solidFill>
              </a:rPr>
              <a:t>очистки </a:t>
            </a:r>
            <a:r>
              <a:rPr lang="ru-RU" dirty="0">
                <a:solidFill>
                  <a:schemeClr val="bg1">
                    <a:lumMod val="50000"/>
                  </a:schemeClr>
                </a:solidFill>
              </a:rPr>
              <a:t>воздуха. </a:t>
            </a:r>
            <a:r>
              <a:rPr lang="ru-RU" dirty="0" smtClean="0">
                <a:solidFill>
                  <a:schemeClr val="bg1">
                    <a:lumMod val="50000"/>
                  </a:schemeClr>
                </a:solidFill>
              </a:rPr>
              <a:t>Деактивирует </a:t>
            </a:r>
            <a:r>
              <a:rPr lang="ru-RU" dirty="0">
                <a:solidFill>
                  <a:schemeClr val="bg1">
                    <a:lumMod val="50000"/>
                  </a:schemeClr>
                </a:solidFill>
              </a:rPr>
              <a:t>вредные для здоровья </a:t>
            </a:r>
            <a:r>
              <a:rPr lang="ru-RU" dirty="0" smtClean="0">
                <a:solidFill>
                  <a:schemeClr val="bg1">
                    <a:lumMod val="50000"/>
                  </a:schemeClr>
                </a:solidFill>
              </a:rPr>
              <a:t>микроорганизмы, вирусы внутри прибора и помещения.</a:t>
            </a:r>
          </a:p>
        </p:txBody>
      </p:sp>
      <p:pic>
        <p:nvPicPr>
          <p:cNvPr id="3076" name="Picture 4" descr="http://planetaklimata.ne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3528" y="1268760"/>
            <a:ext cx="4740943" cy="21717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07704" y="4932457"/>
            <a:ext cx="6624736" cy="830997"/>
          </a:xfrm>
          <a:prstGeom prst="rect">
            <a:avLst/>
          </a:prstGeom>
        </p:spPr>
        <p:txBody>
          <a:bodyPr wrap="square">
            <a:spAutoFit/>
          </a:bodyPr>
          <a:lstStyle/>
          <a:p>
            <a:r>
              <a:rPr lang="ru-RU" sz="1600" dirty="0" smtClean="0">
                <a:solidFill>
                  <a:schemeClr val="bg1">
                    <a:lumMod val="50000"/>
                  </a:schemeClr>
                </a:solidFill>
              </a:rPr>
              <a:t>Активно разрушает </a:t>
            </a:r>
            <a:r>
              <a:rPr lang="ru-RU" sz="1600" dirty="0">
                <a:solidFill>
                  <a:schemeClr val="bg1">
                    <a:lumMod val="50000"/>
                  </a:schemeClr>
                </a:solidFill>
              </a:rPr>
              <a:t>белковую оболочку бактерий и вирусов;</a:t>
            </a:r>
          </a:p>
          <a:p>
            <a:r>
              <a:rPr lang="ru-RU" sz="1600" dirty="0" smtClean="0">
                <a:solidFill>
                  <a:schemeClr val="bg1">
                    <a:lumMod val="50000"/>
                  </a:schemeClr>
                </a:solidFill>
              </a:rPr>
              <a:t>Преобразование всех </a:t>
            </a:r>
            <a:r>
              <a:rPr lang="ru-RU" sz="1600" dirty="0">
                <a:solidFill>
                  <a:schemeClr val="bg1">
                    <a:lumMod val="50000"/>
                  </a:schemeClr>
                </a:solidFill>
              </a:rPr>
              <a:t>радикалов в воду и кислород</a:t>
            </a:r>
            <a:r>
              <a:rPr lang="ru-RU" sz="1600" dirty="0" smtClean="0">
                <a:solidFill>
                  <a:schemeClr val="bg1">
                    <a:lumMod val="50000"/>
                  </a:schemeClr>
                </a:solidFill>
              </a:rPr>
              <a:t>;</a:t>
            </a:r>
          </a:p>
          <a:p>
            <a:r>
              <a:rPr lang="ru-RU" sz="1600" dirty="0" smtClean="0">
                <a:solidFill>
                  <a:schemeClr val="bg1">
                    <a:lumMod val="50000"/>
                  </a:schemeClr>
                </a:solidFill>
              </a:rPr>
              <a:t>Функция активизируется кнопкой на пульте.</a:t>
            </a:r>
            <a:endParaRPr lang="ru-RU" sz="1600" dirty="0">
              <a:solidFill>
                <a:schemeClr val="bg1">
                  <a:lumMod val="50000"/>
                </a:schemeClr>
              </a:solidFill>
            </a:endParaRPr>
          </a:p>
        </p:txBody>
      </p:sp>
      <p:sp>
        <p:nvSpPr>
          <p:cNvPr id="12" name="Прямоугольник 11"/>
          <p:cNvSpPr/>
          <p:nvPr/>
        </p:nvSpPr>
        <p:spPr>
          <a:xfrm>
            <a:off x="323528" y="3717032"/>
            <a:ext cx="8256247" cy="830997"/>
          </a:xfrm>
          <a:prstGeom prst="rect">
            <a:avLst/>
          </a:prstGeom>
        </p:spPr>
        <p:txBody>
          <a:bodyPr wrap="square">
            <a:spAutoFit/>
          </a:bodyPr>
          <a:lstStyle/>
          <a:p>
            <a:r>
              <a:rPr lang="ru-RU" sz="1600" dirty="0" smtClean="0">
                <a:solidFill>
                  <a:schemeClr val="bg1">
                    <a:lumMod val="50000"/>
                  </a:schemeClr>
                </a:solidFill>
              </a:rPr>
              <a:t>Принцип действия основан на взаимодействии нескольких электромагнитных контуров, позволяющих получить сбалансированное для человека сочетание положительных ионов водорода </a:t>
            </a:r>
            <a:r>
              <a:rPr lang="ru-RU" sz="1600" dirty="0">
                <a:solidFill>
                  <a:schemeClr val="bg1">
                    <a:lumMod val="50000"/>
                  </a:schemeClr>
                </a:solidFill>
              </a:rPr>
              <a:t>и отрицательных </a:t>
            </a:r>
            <a:r>
              <a:rPr lang="ru-RU" sz="1600" dirty="0" smtClean="0">
                <a:solidFill>
                  <a:schemeClr val="bg1">
                    <a:lumMod val="50000"/>
                  </a:schemeClr>
                </a:solidFill>
              </a:rPr>
              <a:t>ионов кислорода – комбинация </a:t>
            </a:r>
            <a:r>
              <a:rPr lang="ru-RU" sz="1600" dirty="0" err="1" smtClean="0">
                <a:solidFill>
                  <a:schemeClr val="bg1">
                    <a:lumMod val="50000"/>
                  </a:schemeClr>
                </a:solidFill>
              </a:rPr>
              <a:t>гидроксидная</a:t>
            </a:r>
            <a:r>
              <a:rPr lang="ru-RU" sz="1600" dirty="0" smtClean="0">
                <a:solidFill>
                  <a:schemeClr val="bg1">
                    <a:lumMod val="50000"/>
                  </a:schemeClr>
                </a:solidFill>
              </a:rPr>
              <a:t> плазма НО2.</a:t>
            </a:r>
            <a:endParaRPr lang="ru-RU" sz="1600" dirty="0">
              <a:solidFill>
                <a:schemeClr val="bg1">
                  <a:lumMod val="50000"/>
                </a:schemeClr>
              </a:solidFill>
            </a:endParaRPr>
          </a:p>
        </p:txBody>
      </p:sp>
      <p:pic>
        <p:nvPicPr>
          <p:cNvPr id="14" name="Picture 4" descr="D:\_Вентиляция\_BALLU\Пульт\Пиктограммы\Pult_5.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6961" y="4802088"/>
            <a:ext cx="15049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49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_Вентиляция\_BALLU\Имиджи для презентаций\Дыхание море мэн.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41442" cy="686353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321251" y="5097378"/>
            <a:ext cx="4824536" cy="646331"/>
          </a:xfrm>
          <a:prstGeom prst="rect">
            <a:avLst/>
          </a:prstGeom>
        </p:spPr>
        <p:txBody>
          <a:bodyPr wrap="square">
            <a:spAutoFit/>
          </a:bodyPr>
          <a:lstStyle/>
          <a:p>
            <a:pPr algn="ctr" fontAlgn="base"/>
            <a:r>
              <a:rPr lang="ru-RU" sz="3600" b="1" dirty="0">
                <a:solidFill>
                  <a:schemeClr val="accent5">
                    <a:lumMod val="50000"/>
                  </a:schemeClr>
                </a:solidFill>
              </a:rPr>
              <a:t>Чем </a:t>
            </a:r>
            <a:r>
              <a:rPr lang="ru-RU" sz="3600" b="1" dirty="0" smtClean="0">
                <a:solidFill>
                  <a:schemeClr val="accent5">
                    <a:lumMod val="50000"/>
                  </a:schemeClr>
                </a:solidFill>
              </a:rPr>
              <a:t>же мы </a:t>
            </a:r>
            <a:r>
              <a:rPr lang="ru-RU" sz="3600" b="1" dirty="0">
                <a:solidFill>
                  <a:schemeClr val="accent5">
                    <a:lumMod val="50000"/>
                  </a:schemeClr>
                </a:solidFill>
              </a:rPr>
              <a:t>дышим?</a:t>
            </a:r>
          </a:p>
        </p:txBody>
      </p:sp>
      <p:pic>
        <p:nvPicPr>
          <p:cNvPr id="5"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264" y="38227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4570721" y="1940639"/>
            <a:ext cx="4249751" cy="1785104"/>
          </a:xfrm>
          <a:prstGeom prst="rect">
            <a:avLst/>
          </a:prstGeom>
        </p:spPr>
        <p:txBody>
          <a:bodyPr wrap="square">
            <a:spAutoFit/>
          </a:bodyPr>
          <a:lstStyle/>
          <a:p>
            <a:pPr algn="r"/>
            <a:r>
              <a:rPr lang="ru-RU" dirty="0" smtClean="0">
                <a:solidFill>
                  <a:schemeClr val="tx1">
                    <a:lumMod val="65000"/>
                    <a:lumOff val="35000"/>
                  </a:schemeClr>
                </a:solidFill>
              </a:rPr>
              <a:t>Взрослый человек совершает </a:t>
            </a:r>
          </a:p>
          <a:p>
            <a:pPr algn="r"/>
            <a:r>
              <a:rPr lang="ru-RU" sz="2000" b="1" dirty="0" smtClean="0">
                <a:solidFill>
                  <a:srgbClr val="0070C0"/>
                </a:solidFill>
              </a:rPr>
              <a:t>1</a:t>
            </a:r>
            <a:r>
              <a:rPr lang="en-US" sz="2000" b="1" dirty="0" smtClean="0">
                <a:solidFill>
                  <a:srgbClr val="0070C0"/>
                </a:solidFill>
              </a:rPr>
              <a:t>4</a:t>
            </a:r>
            <a:r>
              <a:rPr lang="ru-RU" sz="2000" b="1" dirty="0" smtClean="0">
                <a:solidFill>
                  <a:srgbClr val="0070C0"/>
                </a:solidFill>
              </a:rPr>
              <a:t> вдохов </a:t>
            </a:r>
            <a:r>
              <a:rPr lang="ru-RU" dirty="0" smtClean="0">
                <a:solidFill>
                  <a:schemeClr val="tx1">
                    <a:lumMod val="65000"/>
                    <a:lumOff val="35000"/>
                  </a:schemeClr>
                </a:solidFill>
              </a:rPr>
              <a:t>в минуту, </a:t>
            </a:r>
          </a:p>
          <a:p>
            <a:pPr algn="r"/>
            <a:r>
              <a:rPr lang="ru-RU" dirty="0" smtClean="0">
                <a:solidFill>
                  <a:schemeClr val="tx1">
                    <a:lumMod val="65000"/>
                    <a:lumOff val="35000"/>
                  </a:schemeClr>
                </a:solidFill>
              </a:rPr>
              <a:t>пропуская через легкие  </a:t>
            </a:r>
          </a:p>
          <a:p>
            <a:pPr algn="r"/>
            <a:r>
              <a:rPr lang="ru-RU" sz="3600" b="1" dirty="0" smtClean="0">
                <a:solidFill>
                  <a:srgbClr val="0070C0"/>
                </a:solidFill>
              </a:rPr>
              <a:t>10 0</a:t>
            </a:r>
            <a:r>
              <a:rPr lang="en-US" sz="3600" b="1" dirty="0" smtClean="0">
                <a:solidFill>
                  <a:srgbClr val="0070C0"/>
                </a:solidFill>
              </a:rPr>
              <a:t>00 </a:t>
            </a:r>
            <a:r>
              <a:rPr lang="ru-RU" sz="3600" b="1" dirty="0" smtClean="0">
                <a:solidFill>
                  <a:srgbClr val="0070C0"/>
                </a:solidFill>
              </a:rPr>
              <a:t>литров </a:t>
            </a:r>
          </a:p>
          <a:p>
            <a:pPr algn="r"/>
            <a:r>
              <a:rPr lang="ru-RU" dirty="0" smtClean="0">
                <a:solidFill>
                  <a:schemeClr val="tx1">
                    <a:lumMod val="65000"/>
                    <a:lumOff val="35000"/>
                  </a:schemeClr>
                </a:solidFill>
              </a:rPr>
              <a:t>воздуха в сутки </a:t>
            </a:r>
            <a:endParaRPr lang="ru-RU" dirty="0">
              <a:solidFill>
                <a:schemeClr val="tx1">
                  <a:lumMod val="65000"/>
                  <a:lumOff val="35000"/>
                </a:schemeClr>
              </a:solidFill>
            </a:endParaRPr>
          </a:p>
        </p:txBody>
      </p:sp>
    </p:spTree>
    <p:extLst>
      <p:ext uri="{BB962C8B-B14F-4D97-AF65-F5344CB8AC3E}">
        <p14:creationId xmlns:p14="http://schemas.microsoft.com/office/powerpoint/2010/main" val="4161917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0800000">
            <a:off x="323523" y="4872093"/>
            <a:ext cx="3199271" cy="13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descr="D:\_Вентиляция\_BALLU\Картинки прибора Ballu\10848_Ballu_Прит_вент_06_Front.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96" y="2279805"/>
            <a:ext cx="3744416" cy="280831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Группа 13"/>
          <p:cNvGrpSpPr/>
          <p:nvPr/>
        </p:nvGrpSpPr>
        <p:grpSpPr>
          <a:xfrm>
            <a:off x="695292" y="1388598"/>
            <a:ext cx="2455786" cy="1179239"/>
            <a:chOff x="695292" y="980728"/>
            <a:chExt cx="2455786" cy="1179239"/>
          </a:xfrm>
        </p:grpSpPr>
        <p:pic>
          <p:nvPicPr>
            <p:cNvPr id="39" name="Picture 4"/>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rot="10800000">
              <a:off x="695292" y="980728"/>
              <a:ext cx="2455786" cy="114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726849" y="1983668"/>
              <a:ext cx="360040" cy="176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6" name="TextBox 15"/>
          <p:cNvSpPr txBox="1"/>
          <p:nvPr/>
        </p:nvSpPr>
        <p:spPr>
          <a:xfrm>
            <a:off x="2262628" y="386661"/>
            <a:ext cx="6881372" cy="523220"/>
          </a:xfrm>
          <a:prstGeom prst="rect">
            <a:avLst/>
          </a:prstGeom>
          <a:noFill/>
        </p:spPr>
        <p:txBody>
          <a:bodyPr wrap="square" rtlCol="0">
            <a:spAutoFit/>
          </a:bodyPr>
          <a:lstStyle/>
          <a:p>
            <a:r>
              <a:rPr lang="ru-RU" sz="2800" b="1" dirty="0" smtClean="0">
                <a:solidFill>
                  <a:srgbClr val="7EC234"/>
                </a:solidFill>
              </a:rPr>
              <a:t>Профессиональный воздухоочиститель</a:t>
            </a:r>
            <a:endParaRPr lang="ru-RU" sz="2000" b="1" dirty="0">
              <a:solidFill>
                <a:srgbClr val="7EC234"/>
              </a:solidFill>
            </a:endParaRPr>
          </a:p>
        </p:txBody>
      </p:sp>
      <p:sp>
        <p:nvSpPr>
          <p:cNvPr id="33" name="Прямоугольник 32"/>
          <p:cNvSpPr/>
          <p:nvPr/>
        </p:nvSpPr>
        <p:spPr>
          <a:xfrm>
            <a:off x="5560865" y="1621358"/>
            <a:ext cx="3259607" cy="923330"/>
          </a:xfrm>
          <a:prstGeom prst="rect">
            <a:avLst/>
          </a:prstGeom>
        </p:spPr>
        <p:txBody>
          <a:bodyPr wrap="square">
            <a:spAutoFit/>
          </a:bodyPr>
          <a:lstStyle/>
          <a:p>
            <a:pPr fontAlgn="base"/>
            <a:r>
              <a:rPr lang="ru-RU" dirty="0" smtClean="0">
                <a:solidFill>
                  <a:schemeClr val="bg1">
                    <a:lumMod val="50000"/>
                  </a:schemeClr>
                </a:solidFill>
              </a:rPr>
              <a:t>Всего за </a:t>
            </a:r>
            <a:r>
              <a:rPr lang="ru-RU" b="1" dirty="0" smtClean="0">
                <a:solidFill>
                  <a:srgbClr val="7EC234"/>
                </a:solidFill>
              </a:rPr>
              <a:t>270</a:t>
            </a:r>
            <a:r>
              <a:rPr lang="ru-RU" dirty="0" smtClean="0">
                <a:solidFill>
                  <a:srgbClr val="7EC234"/>
                </a:solidFill>
              </a:rPr>
              <a:t> </a:t>
            </a:r>
            <a:r>
              <a:rPr lang="ru-RU" b="1" dirty="0" smtClean="0">
                <a:solidFill>
                  <a:srgbClr val="7EC234"/>
                </a:solidFill>
              </a:rPr>
              <a:t>секунд</a:t>
            </a:r>
            <a:r>
              <a:rPr lang="ru-RU" dirty="0" smtClean="0">
                <a:solidFill>
                  <a:srgbClr val="7EC234"/>
                </a:solidFill>
              </a:rPr>
              <a:t> </a:t>
            </a:r>
          </a:p>
          <a:p>
            <a:pPr fontAlgn="base"/>
            <a:r>
              <a:rPr lang="ru-RU" dirty="0" smtClean="0">
                <a:solidFill>
                  <a:schemeClr val="bg1">
                    <a:lumMod val="50000"/>
                  </a:schemeClr>
                </a:solidFill>
              </a:rPr>
              <a:t>полностью очищает воздух в помещении площадью </a:t>
            </a:r>
            <a:r>
              <a:rPr lang="ru-RU" b="1" dirty="0" smtClean="0">
                <a:solidFill>
                  <a:srgbClr val="7EC234"/>
                </a:solidFill>
              </a:rPr>
              <a:t>15м2</a:t>
            </a:r>
            <a:endParaRPr lang="ru-RU" dirty="0" smtClean="0">
              <a:solidFill>
                <a:srgbClr val="7EC234"/>
              </a:solidFill>
            </a:endParaRPr>
          </a:p>
        </p:txBody>
      </p:sp>
      <p:pic>
        <p:nvPicPr>
          <p:cNvPr id="4099" name="Picture 3"/>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779912" y="1268760"/>
            <a:ext cx="1576662" cy="142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4860032" y="1691516"/>
            <a:ext cx="700833" cy="369332"/>
          </a:xfrm>
          <a:prstGeom prst="rect">
            <a:avLst/>
          </a:prstGeom>
        </p:spPr>
        <p:txBody>
          <a:bodyPr wrap="none">
            <a:spAutoFit/>
          </a:bodyPr>
          <a:lstStyle/>
          <a:p>
            <a:r>
              <a:rPr lang="ru-RU" b="1" dirty="0">
                <a:solidFill>
                  <a:srgbClr val="33C0FF"/>
                </a:solidFill>
              </a:rPr>
              <a:t>15м2</a:t>
            </a:r>
            <a:endParaRPr lang="ru-RU" sz="2000" b="1" dirty="0">
              <a:solidFill>
                <a:srgbClr val="33C0FF"/>
              </a:solidFill>
            </a:endParaRPr>
          </a:p>
        </p:txBody>
      </p:sp>
      <p:sp>
        <p:nvSpPr>
          <p:cNvPr id="40" name="Прямоугольник 39"/>
          <p:cNvSpPr/>
          <p:nvPr/>
        </p:nvSpPr>
        <p:spPr>
          <a:xfrm>
            <a:off x="3522795" y="2780928"/>
            <a:ext cx="5297677" cy="3293209"/>
          </a:xfrm>
          <a:prstGeom prst="rect">
            <a:avLst/>
          </a:prstGeom>
        </p:spPr>
        <p:txBody>
          <a:bodyPr wrap="square">
            <a:spAutoFit/>
          </a:bodyPr>
          <a:lstStyle/>
          <a:p>
            <a:pPr fontAlgn="base"/>
            <a:r>
              <a:rPr lang="ru-RU" sz="1600" dirty="0" smtClean="0">
                <a:solidFill>
                  <a:schemeClr val="bg1">
                    <a:lumMod val="50000"/>
                  </a:schemeClr>
                </a:solidFill>
              </a:rPr>
              <a:t>В режиме циркуляции </a:t>
            </a:r>
            <a:r>
              <a:rPr lang="en-US" sz="1600" b="1" dirty="0" smtClean="0">
                <a:solidFill>
                  <a:schemeClr val="bg1">
                    <a:lumMod val="50000"/>
                  </a:schemeClr>
                </a:solidFill>
              </a:rPr>
              <a:t>Air Master </a:t>
            </a:r>
            <a:r>
              <a:rPr lang="ru-RU" sz="1600" dirty="0" smtClean="0">
                <a:solidFill>
                  <a:schemeClr val="bg1">
                    <a:lumMod val="50000"/>
                  </a:schemeClr>
                </a:solidFill>
              </a:rPr>
              <a:t>работает как </a:t>
            </a:r>
            <a:r>
              <a:rPr lang="ru-RU" sz="1600" b="1" dirty="0" smtClean="0">
                <a:solidFill>
                  <a:schemeClr val="bg1">
                    <a:lumMod val="50000"/>
                  </a:schemeClr>
                </a:solidFill>
              </a:rPr>
              <a:t>профессиональный</a:t>
            </a:r>
            <a:r>
              <a:rPr lang="en-US" sz="1600" b="1" dirty="0" smtClean="0">
                <a:solidFill>
                  <a:schemeClr val="bg1">
                    <a:lumMod val="50000"/>
                  </a:schemeClr>
                </a:solidFill>
              </a:rPr>
              <a:t> </a:t>
            </a:r>
            <a:r>
              <a:rPr lang="ru-RU" sz="1600" b="1" dirty="0" smtClean="0">
                <a:solidFill>
                  <a:schemeClr val="bg1">
                    <a:lumMod val="50000"/>
                  </a:schemeClr>
                </a:solidFill>
              </a:rPr>
              <a:t>воздухоочиститель.</a:t>
            </a:r>
          </a:p>
          <a:p>
            <a:pPr fontAlgn="base"/>
            <a:endParaRPr lang="ru-RU" sz="1600" dirty="0" smtClean="0">
              <a:solidFill>
                <a:schemeClr val="bg1">
                  <a:lumMod val="50000"/>
                </a:schemeClr>
              </a:solidFill>
            </a:endParaRPr>
          </a:p>
          <a:p>
            <a:pPr fontAlgn="base"/>
            <a:r>
              <a:rPr lang="ru-RU" sz="1600" dirty="0" smtClean="0">
                <a:solidFill>
                  <a:schemeClr val="bg1">
                    <a:lumMod val="50000"/>
                  </a:schemeClr>
                </a:solidFill>
              </a:rPr>
              <a:t>Забирает воздух из помещения через верхнюю решетку, пропускает через систему фильтров: </a:t>
            </a:r>
          </a:p>
          <a:p>
            <a:pPr marL="285750" indent="-285750" fontAlgn="base">
              <a:buFontTx/>
              <a:buChar char="-"/>
            </a:pPr>
            <a:r>
              <a:rPr lang="ru-RU" sz="1600" dirty="0" smtClean="0">
                <a:solidFill>
                  <a:schemeClr val="bg1">
                    <a:lumMod val="50000"/>
                  </a:schemeClr>
                </a:solidFill>
              </a:rPr>
              <a:t>базовый фильтр тонкой очистки</a:t>
            </a:r>
            <a:r>
              <a:rPr lang="en-US" sz="1600" dirty="0" smtClean="0">
                <a:solidFill>
                  <a:schemeClr val="bg1">
                    <a:lumMod val="50000"/>
                  </a:schemeClr>
                </a:solidFill>
              </a:rPr>
              <a:t> </a:t>
            </a:r>
            <a:r>
              <a:rPr lang="ru-RU" sz="1600" dirty="0" smtClean="0">
                <a:solidFill>
                  <a:schemeClr val="bg1">
                    <a:lumMod val="50000"/>
                  </a:schemeClr>
                </a:solidFill>
              </a:rPr>
              <a:t>класса </a:t>
            </a:r>
            <a:r>
              <a:rPr lang="en-US" sz="1600" dirty="0" smtClean="0">
                <a:solidFill>
                  <a:schemeClr val="bg1">
                    <a:lumMod val="50000"/>
                  </a:schemeClr>
                </a:solidFill>
              </a:rPr>
              <a:t>F5</a:t>
            </a:r>
            <a:r>
              <a:rPr lang="ru-RU" sz="1600" dirty="0" smtClean="0">
                <a:solidFill>
                  <a:schemeClr val="bg1">
                    <a:lumMod val="50000"/>
                  </a:schemeClr>
                </a:solidFill>
              </a:rPr>
              <a:t>,</a:t>
            </a:r>
          </a:p>
          <a:p>
            <a:pPr marL="285750" indent="-285750" fontAlgn="base">
              <a:buFontTx/>
              <a:buChar char="-"/>
            </a:pPr>
            <a:r>
              <a:rPr lang="ru-RU" sz="1600" dirty="0" smtClean="0">
                <a:solidFill>
                  <a:schemeClr val="bg1">
                    <a:lumMod val="50000"/>
                  </a:schemeClr>
                </a:solidFill>
              </a:rPr>
              <a:t>высокоэффективный </a:t>
            </a:r>
            <a:r>
              <a:rPr lang="en-US" sz="1600" dirty="0" smtClean="0">
                <a:solidFill>
                  <a:schemeClr val="bg1">
                    <a:lumMod val="50000"/>
                  </a:schemeClr>
                </a:solidFill>
              </a:rPr>
              <a:t>HEPA </a:t>
            </a:r>
            <a:r>
              <a:rPr lang="ru-RU" sz="1600" dirty="0" smtClean="0">
                <a:solidFill>
                  <a:schemeClr val="bg1">
                    <a:lumMod val="50000"/>
                  </a:schemeClr>
                </a:solidFill>
              </a:rPr>
              <a:t>фильтр</a:t>
            </a:r>
            <a:r>
              <a:rPr lang="en-US" sz="1600" dirty="0" smtClean="0">
                <a:solidFill>
                  <a:schemeClr val="bg1">
                    <a:lumMod val="50000"/>
                  </a:schemeClr>
                </a:solidFill>
              </a:rPr>
              <a:t> </a:t>
            </a:r>
            <a:r>
              <a:rPr lang="ru-RU" sz="1600" dirty="0" smtClean="0">
                <a:solidFill>
                  <a:schemeClr val="bg1">
                    <a:lumMod val="50000"/>
                  </a:schemeClr>
                </a:solidFill>
              </a:rPr>
              <a:t>класса </a:t>
            </a:r>
            <a:r>
              <a:rPr lang="en-US" sz="1600" dirty="0" smtClean="0">
                <a:solidFill>
                  <a:schemeClr val="bg1">
                    <a:lumMod val="50000"/>
                  </a:schemeClr>
                </a:solidFill>
              </a:rPr>
              <a:t>H11</a:t>
            </a:r>
            <a:r>
              <a:rPr lang="ru-RU" sz="1600" dirty="0" smtClean="0">
                <a:solidFill>
                  <a:schemeClr val="bg1">
                    <a:lumMod val="50000"/>
                  </a:schemeClr>
                </a:solidFill>
              </a:rPr>
              <a:t> </a:t>
            </a:r>
          </a:p>
          <a:p>
            <a:pPr marL="285750" indent="-285750" fontAlgn="base">
              <a:buFontTx/>
              <a:buChar char="-"/>
            </a:pPr>
            <a:r>
              <a:rPr lang="ru-RU" sz="1600" dirty="0" smtClean="0">
                <a:solidFill>
                  <a:schemeClr val="bg1">
                    <a:lumMod val="50000"/>
                  </a:schemeClr>
                </a:solidFill>
              </a:rPr>
              <a:t>и угольный </a:t>
            </a:r>
            <a:r>
              <a:rPr lang="en-US" sz="1600" dirty="0" smtClean="0">
                <a:solidFill>
                  <a:schemeClr val="bg1">
                    <a:lumMod val="50000"/>
                  </a:schemeClr>
                </a:solidFill>
              </a:rPr>
              <a:t>CARBON </a:t>
            </a:r>
            <a:r>
              <a:rPr lang="ru-RU" sz="1600" dirty="0" smtClean="0">
                <a:solidFill>
                  <a:schemeClr val="bg1">
                    <a:lumMod val="50000"/>
                  </a:schemeClr>
                </a:solidFill>
              </a:rPr>
              <a:t>фильтр, </a:t>
            </a:r>
          </a:p>
          <a:p>
            <a:pPr marL="285750" indent="-285750" fontAlgn="base">
              <a:buFontTx/>
              <a:buChar char="-"/>
            </a:pPr>
            <a:r>
              <a:rPr lang="ru-RU" sz="1600" dirty="0" smtClean="0">
                <a:solidFill>
                  <a:schemeClr val="bg1">
                    <a:lumMod val="50000"/>
                  </a:schemeClr>
                </a:solidFill>
              </a:rPr>
              <a:t>обеззараживает от вирусов УФ лампой, </a:t>
            </a:r>
          </a:p>
          <a:p>
            <a:pPr marL="285750" indent="-285750" fontAlgn="base">
              <a:buFontTx/>
              <a:buChar char="-"/>
            </a:pPr>
            <a:r>
              <a:rPr lang="ru-RU" sz="1600" dirty="0" smtClean="0">
                <a:solidFill>
                  <a:schemeClr val="bg1">
                    <a:lumMod val="50000"/>
                  </a:schemeClr>
                </a:solidFill>
              </a:rPr>
              <a:t>генератор </a:t>
            </a:r>
            <a:r>
              <a:rPr lang="ru-RU" sz="1600" dirty="0">
                <a:solidFill>
                  <a:schemeClr val="bg1">
                    <a:lumMod val="50000"/>
                  </a:schemeClr>
                </a:solidFill>
              </a:rPr>
              <a:t>холодной </a:t>
            </a:r>
            <a:r>
              <a:rPr lang="ru-RU" sz="1600" dirty="0" smtClean="0">
                <a:solidFill>
                  <a:schemeClr val="bg1">
                    <a:lumMod val="50000"/>
                  </a:schemeClr>
                </a:solidFill>
              </a:rPr>
              <a:t>плазмы оптимизирует баланс положительно и отрицательно заряженных ионов с помощью.</a:t>
            </a:r>
          </a:p>
          <a:p>
            <a:pPr fontAlgn="base"/>
            <a:endParaRPr lang="ru-RU" sz="1600" dirty="0" smtClean="0">
              <a:solidFill>
                <a:schemeClr val="bg1">
                  <a:lumMod val="50000"/>
                </a:schemeClr>
              </a:solidFill>
            </a:endParaRPr>
          </a:p>
        </p:txBody>
      </p:sp>
      <p:grpSp>
        <p:nvGrpSpPr>
          <p:cNvPr id="17" name="Группа 16"/>
          <p:cNvGrpSpPr/>
          <p:nvPr/>
        </p:nvGrpSpPr>
        <p:grpSpPr>
          <a:xfrm>
            <a:off x="1139062" y="1144410"/>
            <a:ext cx="1550931" cy="483507"/>
            <a:chOff x="1139062" y="1039242"/>
            <a:chExt cx="1550931" cy="483507"/>
          </a:xfrm>
        </p:grpSpPr>
        <p:sp>
          <p:nvSpPr>
            <p:cNvPr id="42" name="Овал 41"/>
            <p:cNvSpPr/>
            <p:nvPr/>
          </p:nvSpPr>
          <p:spPr>
            <a:xfrm>
              <a:off x="1174230" y="1144749"/>
              <a:ext cx="378000" cy="378000"/>
            </a:xfrm>
            <a:prstGeom prst="ellipse">
              <a:avLst/>
            </a:prstGeom>
            <a:solidFill>
              <a:schemeClr val="bg1">
                <a:lumMod val="50000"/>
                <a:alpha val="3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b="1" dirty="0">
                <a:solidFill>
                  <a:srgbClr val="3399FF"/>
                </a:solidFill>
              </a:endParaRPr>
            </a:p>
          </p:txBody>
        </p:sp>
        <p:sp>
          <p:nvSpPr>
            <p:cNvPr id="43" name="Овал 42"/>
            <p:cNvSpPr/>
            <p:nvPr/>
          </p:nvSpPr>
          <p:spPr>
            <a:xfrm>
              <a:off x="1737119" y="1039242"/>
              <a:ext cx="378000" cy="378000"/>
            </a:xfrm>
            <a:prstGeom prst="ellipse">
              <a:avLst/>
            </a:prstGeom>
            <a:solidFill>
              <a:schemeClr val="bg1">
                <a:lumMod val="50000"/>
                <a:alpha val="3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b="1" dirty="0">
                <a:solidFill>
                  <a:srgbClr val="3399FF"/>
                </a:solidFill>
              </a:endParaRPr>
            </a:p>
          </p:txBody>
        </p:sp>
        <p:sp>
          <p:nvSpPr>
            <p:cNvPr id="44" name="Овал 43"/>
            <p:cNvSpPr/>
            <p:nvPr/>
          </p:nvSpPr>
          <p:spPr>
            <a:xfrm>
              <a:off x="2300270" y="1143499"/>
              <a:ext cx="378000" cy="378000"/>
            </a:xfrm>
            <a:prstGeom prst="ellipse">
              <a:avLst/>
            </a:prstGeom>
            <a:solidFill>
              <a:schemeClr val="bg1">
                <a:lumMod val="50000"/>
                <a:alpha val="3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b="1" dirty="0">
                <a:solidFill>
                  <a:srgbClr val="3399FF"/>
                </a:solidFill>
              </a:endParaRPr>
            </a:p>
          </p:txBody>
        </p:sp>
        <p:pic>
          <p:nvPicPr>
            <p:cNvPr id="41" name="Picture 2" descr="Бризер поможет избавиться от аллергии"/>
            <p:cNvPicPr>
              <a:picLocks noChangeAspect="1" noChangeArrowheads="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9062" y="1052736"/>
              <a:ext cx="1550931" cy="4549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5189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4"/>
          <p:cNvPicPr>
            <a:picLocks noChangeAspect="1" noChangeArrowheads="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rot="10800000">
            <a:off x="1798254" y="4365104"/>
            <a:ext cx="2314453" cy="193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descr="http://tion.ru/wp-content/uploads/2015/06/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88371" y="1052736"/>
            <a:ext cx="648072" cy="38481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p:cNvPicPr>
            <a:picLocks noChangeAspect="1" noChangeArrowheads="1"/>
          </p:cNvPicPr>
          <p:nvPr/>
        </p:nvPicPr>
        <p:blipFill rotWithShape="1">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bwMode="auto">
          <a:xfrm rot="5400000">
            <a:off x="-711599" y="1737715"/>
            <a:ext cx="2455786" cy="103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Прямоугольник 41"/>
          <p:cNvSpPr/>
          <p:nvPr/>
        </p:nvSpPr>
        <p:spPr>
          <a:xfrm rot="16200000">
            <a:off x="816210" y="2207412"/>
            <a:ext cx="360040" cy="176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4178713" y="5439222"/>
            <a:ext cx="654074" cy="654074"/>
          </a:xfrm>
          <a:prstGeom prst="ellipse">
            <a:avLst/>
          </a:prstGeom>
          <a:gradFill flip="none" rotWithShape="1">
            <a:gsLst>
              <a:gs pos="0">
                <a:schemeClr val="bg1">
                  <a:alpha val="29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3399FF"/>
                </a:solidFill>
              </a:rPr>
              <a:t>О2</a:t>
            </a:r>
          </a:p>
        </p:txBody>
      </p:sp>
      <p:sp>
        <p:nvSpPr>
          <p:cNvPr id="44" name="Овал 43"/>
          <p:cNvSpPr/>
          <p:nvPr/>
        </p:nvSpPr>
        <p:spPr>
          <a:xfrm>
            <a:off x="3320619" y="5801512"/>
            <a:ext cx="361541" cy="361541"/>
          </a:xfrm>
          <a:prstGeom prst="ellipse">
            <a:avLst/>
          </a:prstGeom>
          <a:gradFill flip="none" rotWithShape="1">
            <a:gsLst>
              <a:gs pos="0">
                <a:schemeClr val="bg1">
                  <a:alpha val="29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 b="1" dirty="0">
                <a:solidFill>
                  <a:srgbClr val="3399FF"/>
                </a:solidFill>
              </a:rPr>
              <a:t>О2</a:t>
            </a:r>
          </a:p>
        </p:txBody>
      </p:sp>
      <p:sp>
        <p:nvSpPr>
          <p:cNvPr id="45" name="Овал 44"/>
          <p:cNvSpPr/>
          <p:nvPr/>
        </p:nvSpPr>
        <p:spPr>
          <a:xfrm>
            <a:off x="2744555" y="5085184"/>
            <a:ext cx="443927" cy="443927"/>
          </a:xfrm>
          <a:prstGeom prst="ellipse">
            <a:avLst/>
          </a:prstGeom>
          <a:gradFill flip="none" rotWithShape="1">
            <a:gsLst>
              <a:gs pos="0">
                <a:schemeClr val="bg1">
                  <a:alpha val="29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3399FF"/>
                </a:solidFill>
              </a:rPr>
              <a:t>О2</a:t>
            </a:r>
          </a:p>
        </p:txBody>
      </p:sp>
      <p:sp>
        <p:nvSpPr>
          <p:cNvPr id="47" name="Овал 46"/>
          <p:cNvSpPr/>
          <p:nvPr/>
        </p:nvSpPr>
        <p:spPr>
          <a:xfrm flipH="1">
            <a:off x="2240499" y="5157192"/>
            <a:ext cx="385810" cy="361541"/>
          </a:xfrm>
          <a:prstGeom prst="ellipse">
            <a:avLst/>
          </a:prstGeom>
          <a:gradFill flip="none" rotWithShape="1">
            <a:gsLst>
              <a:gs pos="0">
                <a:schemeClr val="bg1">
                  <a:alpha val="30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 b="1" dirty="0" smtClean="0">
                <a:solidFill>
                  <a:srgbClr val="3399FF"/>
                </a:solidFill>
              </a:rPr>
              <a:t>О2</a:t>
            </a:r>
            <a:endParaRPr lang="ru-RU" sz="400" b="1" dirty="0">
              <a:solidFill>
                <a:srgbClr val="3399FF"/>
              </a:solidFill>
            </a:endParaRPr>
          </a:p>
        </p:txBody>
      </p:sp>
      <p:sp>
        <p:nvSpPr>
          <p:cNvPr id="48" name="Овал 47"/>
          <p:cNvSpPr/>
          <p:nvPr/>
        </p:nvSpPr>
        <p:spPr>
          <a:xfrm flipH="1">
            <a:off x="1812682" y="4882013"/>
            <a:ext cx="473726" cy="443927"/>
          </a:xfrm>
          <a:prstGeom prst="ellipse">
            <a:avLst/>
          </a:prstGeom>
          <a:gradFill flip="none" rotWithShape="1">
            <a:gsLst>
              <a:gs pos="0">
                <a:schemeClr val="bg1">
                  <a:alpha val="29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smtClean="0">
                <a:solidFill>
                  <a:srgbClr val="3399FF"/>
                </a:solidFill>
              </a:rPr>
              <a:t>О2</a:t>
            </a:r>
            <a:endParaRPr lang="ru-RU" sz="800" b="1" dirty="0">
              <a:solidFill>
                <a:srgbClr val="3399FF"/>
              </a:solidFill>
            </a:endParaRPr>
          </a:p>
        </p:txBody>
      </p:sp>
      <p:sp>
        <p:nvSpPr>
          <p:cNvPr id="3" name="Прямоугольник 2"/>
          <p:cNvSpPr/>
          <p:nvPr/>
        </p:nvSpPr>
        <p:spPr>
          <a:xfrm>
            <a:off x="152267" y="1455167"/>
            <a:ext cx="808314" cy="461665"/>
          </a:xfrm>
          <a:prstGeom prst="rect">
            <a:avLst/>
          </a:prstGeom>
        </p:spPr>
        <p:txBody>
          <a:bodyPr wrap="square">
            <a:spAutoFit/>
          </a:bodyPr>
          <a:lstStyle/>
          <a:p>
            <a:pPr fontAlgn="base"/>
            <a:r>
              <a:rPr lang="ru-RU" sz="2400" b="1" dirty="0" smtClean="0">
                <a:solidFill>
                  <a:srgbClr val="3399FF"/>
                </a:solidFill>
              </a:rPr>
              <a:t>-40С </a:t>
            </a:r>
            <a:endParaRPr lang="ru-RU" sz="2400" b="1" dirty="0">
              <a:solidFill>
                <a:srgbClr val="3399FF"/>
              </a:solidFill>
            </a:endParaRPr>
          </a:p>
        </p:txBody>
      </p:sp>
      <p:sp>
        <p:nvSpPr>
          <p:cNvPr id="4" name="Прямоугольник 3"/>
          <p:cNvSpPr/>
          <p:nvPr/>
        </p:nvSpPr>
        <p:spPr>
          <a:xfrm>
            <a:off x="5220072" y="1120676"/>
            <a:ext cx="3672408" cy="2308324"/>
          </a:xfrm>
          <a:prstGeom prst="rect">
            <a:avLst/>
          </a:prstGeom>
        </p:spPr>
        <p:txBody>
          <a:bodyPr wrap="square">
            <a:spAutoFit/>
          </a:bodyPr>
          <a:lstStyle/>
          <a:p>
            <a:pPr fontAlgn="base"/>
            <a:r>
              <a:rPr lang="ru-RU" dirty="0" smtClean="0">
                <a:solidFill>
                  <a:schemeClr val="bg1">
                    <a:lumMod val="50000"/>
                  </a:schemeClr>
                </a:solidFill>
              </a:rPr>
              <a:t>Высокоэффективный керамический нагревательный элемент автоматически поддерживает заданную пользователем температуру в диапазоне </a:t>
            </a:r>
            <a:r>
              <a:rPr lang="ru-RU" b="1" dirty="0" smtClean="0">
                <a:solidFill>
                  <a:srgbClr val="89CC40"/>
                </a:solidFill>
              </a:rPr>
              <a:t>+10 до +25С </a:t>
            </a:r>
            <a:r>
              <a:rPr lang="ru-RU" dirty="0" smtClean="0">
                <a:solidFill>
                  <a:schemeClr val="bg1">
                    <a:lumMod val="50000"/>
                  </a:schemeClr>
                </a:solidFill>
              </a:rPr>
              <a:t>на выходе из прибора. </a:t>
            </a:r>
          </a:p>
          <a:p>
            <a:pPr fontAlgn="base"/>
            <a:endParaRPr lang="ru-RU" b="1" dirty="0" smtClean="0">
              <a:solidFill>
                <a:schemeClr val="bg1">
                  <a:lumMod val="50000"/>
                </a:schemeClr>
              </a:solidFill>
            </a:endParaRPr>
          </a:p>
        </p:txBody>
      </p:sp>
      <p:sp>
        <p:nvSpPr>
          <p:cNvPr id="16" name="TextBox 15"/>
          <p:cNvSpPr txBox="1"/>
          <p:nvPr/>
        </p:nvSpPr>
        <p:spPr>
          <a:xfrm>
            <a:off x="2262628" y="394830"/>
            <a:ext cx="6881372" cy="584775"/>
          </a:xfrm>
          <a:prstGeom prst="rect">
            <a:avLst/>
          </a:prstGeom>
          <a:noFill/>
        </p:spPr>
        <p:txBody>
          <a:bodyPr wrap="square" rtlCol="0">
            <a:spAutoFit/>
          </a:bodyPr>
          <a:lstStyle/>
          <a:p>
            <a:r>
              <a:rPr lang="ru-RU" sz="3200" b="1" dirty="0" smtClean="0">
                <a:solidFill>
                  <a:srgbClr val="7EC234"/>
                </a:solidFill>
              </a:rPr>
              <a:t>Чистый воздух в любую погоду</a:t>
            </a:r>
            <a:endParaRPr lang="ru-RU" sz="2400" b="1" dirty="0">
              <a:solidFill>
                <a:srgbClr val="7EC234"/>
              </a:solidFill>
            </a:endParaRPr>
          </a:p>
        </p:txBody>
      </p:sp>
      <p:sp>
        <p:nvSpPr>
          <p:cNvPr id="2048" name="Прямоугольник 2047"/>
          <p:cNvSpPr/>
          <p:nvPr/>
        </p:nvSpPr>
        <p:spPr>
          <a:xfrm>
            <a:off x="3707904" y="4470211"/>
            <a:ext cx="5184576" cy="830997"/>
          </a:xfrm>
          <a:prstGeom prst="rect">
            <a:avLst/>
          </a:prstGeom>
        </p:spPr>
        <p:txBody>
          <a:bodyPr wrap="square">
            <a:spAutoFit/>
          </a:bodyPr>
          <a:lstStyle/>
          <a:p>
            <a:r>
              <a:rPr lang="ru-RU" sz="2400" b="1" dirty="0">
                <a:solidFill>
                  <a:srgbClr val="7EC234"/>
                </a:solidFill>
              </a:rPr>
              <a:t>Исключает образование сквозняков и вымораживания помещения</a:t>
            </a:r>
          </a:p>
        </p:txBody>
      </p:sp>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pic>
        <p:nvPicPr>
          <p:cNvPr id="6146" name="Picture 2" descr="http://spec-master.com.ua/katalog/08/15/008.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267" y="3968305"/>
            <a:ext cx="828847" cy="8288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pec-master.com.ua/katalog/08/15/008.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3542" y="1844824"/>
            <a:ext cx="336757" cy="33675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pec-master.com.ua/katalog/08/15/008.jpg"/>
          <p:cNvPicPr>
            <a:picLocks noChangeAspect="1" noChangeArrowheads="1"/>
          </p:cNvPicPr>
          <p:nvPr/>
        </p:nvPicPr>
        <p:blipFill>
          <a:blip r:embed="rId11" cstate="email">
            <a:lum bright="70000" contrast="-70000"/>
            <a:extLst>
              <a:ext uri="{28A0092B-C50C-407E-A947-70E740481C1C}">
                <a14:useLocalDpi xmlns:a14="http://schemas.microsoft.com/office/drawing/2010/main"/>
              </a:ext>
            </a:extLst>
          </a:blip>
          <a:srcRect/>
          <a:stretch>
            <a:fillRect/>
          </a:stretch>
        </p:blipFill>
        <p:spPr bwMode="auto">
          <a:xfrm>
            <a:off x="580164" y="1107592"/>
            <a:ext cx="416066" cy="41606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spec-master.com.ua/katalog/08/15/008.jpg"/>
          <p:cNvPicPr>
            <a:picLocks noChangeAspect="1" noChangeArrowheads="1"/>
          </p:cNvPicPr>
          <p:nvPr/>
        </p:nvPicPr>
        <p:blipFill>
          <a:blip r:embed="rId12" cstate="email">
            <a:lum bright="70000" contrast="-70000"/>
            <a:extLst>
              <a:ext uri="{28A0092B-C50C-407E-A947-70E740481C1C}">
                <a14:useLocalDpi xmlns:a14="http://schemas.microsoft.com/office/drawing/2010/main"/>
              </a:ext>
            </a:extLst>
          </a:blip>
          <a:srcRect/>
          <a:stretch>
            <a:fillRect/>
          </a:stretch>
        </p:blipFill>
        <p:spPr bwMode="auto">
          <a:xfrm>
            <a:off x="372131" y="2460570"/>
            <a:ext cx="208033" cy="208033"/>
          </a:xfrm>
          <a:prstGeom prst="rect">
            <a:avLst/>
          </a:prstGeom>
          <a:noFill/>
          <a:extLst>
            <a:ext uri="{909E8E84-426E-40DD-AFC4-6F175D3DCCD1}">
              <a14:hiddenFill xmlns:a14="http://schemas.microsoft.com/office/drawing/2010/main">
                <a:solidFill>
                  <a:srgbClr val="FFFFFF"/>
                </a:solidFill>
              </a14:hiddenFill>
            </a:ext>
          </a:extLst>
        </p:spPr>
      </p:pic>
      <p:sp>
        <p:nvSpPr>
          <p:cNvPr id="55" name="Прямоугольник 54"/>
          <p:cNvSpPr/>
          <p:nvPr/>
        </p:nvSpPr>
        <p:spPr>
          <a:xfrm>
            <a:off x="2656321" y="4767535"/>
            <a:ext cx="808314" cy="461665"/>
          </a:xfrm>
          <a:prstGeom prst="rect">
            <a:avLst/>
          </a:prstGeom>
        </p:spPr>
        <p:txBody>
          <a:bodyPr wrap="square">
            <a:spAutoFit/>
          </a:bodyPr>
          <a:lstStyle/>
          <a:p>
            <a:pPr fontAlgn="base"/>
            <a:r>
              <a:rPr lang="ru-RU" sz="2400" b="1" dirty="0" smtClean="0">
                <a:solidFill>
                  <a:schemeClr val="accent6">
                    <a:lumMod val="75000"/>
                  </a:schemeClr>
                </a:solidFill>
              </a:rPr>
              <a:t>+23С </a:t>
            </a:r>
            <a:endParaRPr lang="ru-RU" sz="2400" b="1" dirty="0">
              <a:solidFill>
                <a:schemeClr val="accent6">
                  <a:lumMod val="75000"/>
                </a:schemeClr>
              </a:solidFill>
            </a:endParaRPr>
          </a:p>
        </p:txBody>
      </p:sp>
      <p:pic>
        <p:nvPicPr>
          <p:cNvPr id="8195" name="Picture 3" descr="D:\_Вентиляция\Продукт\Картинки прибора Ballu\11622_3D_ракурсы_приточная_вентиляция_разрез_01_с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4699" y="1580801"/>
            <a:ext cx="2520275" cy="336036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88482" y="3429000"/>
            <a:ext cx="5559981" cy="923330"/>
          </a:xfrm>
          <a:prstGeom prst="rect">
            <a:avLst/>
          </a:prstGeom>
        </p:spPr>
        <p:txBody>
          <a:bodyPr wrap="square">
            <a:spAutoFit/>
          </a:bodyPr>
          <a:lstStyle/>
          <a:p>
            <a:pPr lvl="0" fontAlgn="base"/>
            <a:r>
              <a:rPr lang="en-US" b="1" dirty="0">
                <a:solidFill>
                  <a:prstClr val="white">
                    <a:lumMod val="50000"/>
                  </a:prstClr>
                </a:solidFill>
              </a:rPr>
              <a:t>Air Master </a:t>
            </a:r>
            <a:r>
              <a:rPr lang="ru-RU" dirty="0">
                <a:solidFill>
                  <a:prstClr val="white">
                    <a:lumMod val="50000"/>
                  </a:prstClr>
                </a:solidFill>
              </a:rPr>
              <a:t>обеспечивает постоянный приток свежего воздуха комфортной температуры при внешней температуре до </a:t>
            </a:r>
            <a:r>
              <a:rPr lang="ru-RU" b="1" dirty="0">
                <a:solidFill>
                  <a:srgbClr val="89CC40"/>
                </a:solidFill>
              </a:rPr>
              <a:t>-40С</a:t>
            </a:r>
            <a:r>
              <a:rPr lang="en-US" b="1" dirty="0">
                <a:solidFill>
                  <a:srgbClr val="89CC40"/>
                </a:solidFill>
              </a:rPr>
              <a:t> </a:t>
            </a:r>
            <a:r>
              <a:rPr lang="ru-RU" b="1" dirty="0">
                <a:solidFill>
                  <a:srgbClr val="89CC40"/>
                </a:solidFill>
              </a:rPr>
              <a:t>до +50С.</a:t>
            </a:r>
          </a:p>
        </p:txBody>
      </p:sp>
      <p:cxnSp>
        <p:nvCxnSpPr>
          <p:cNvPr id="12" name="Соединительная линия уступом 11"/>
          <p:cNvCxnSpPr>
            <a:endCxn id="2051" idx="2"/>
          </p:cNvCxnSpPr>
          <p:nvPr/>
        </p:nvCxnSpPr>
        <p:spPr>
          <a:xfrm flipV="1">
            <a:off x="1969514" y="2064492"/>
            <a:ext cx="786082" cy="189520"/>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2051" name="Picture 3" descr="D:\_Вентиляция\Продукт\Картинки прибора Ballu\11622_3D_ракурсы_приточная_вентиляция_Macro_01_c3 (2).jpg"/>
          <p:cNvPicPr>
            <a:picLocks noChangeAspect="1" noChangeArrowheads="1"/>
          </p:cNvPicPr>
          <p:nvPr/>
        </p:nvPicPr>
        <p:blipFill rotWithShape="1">
          <a:blip r:embed="rId14" cstate="email">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a:stretch/>
        </p:blipFill>
        <p:spPr bwMode="auto">
          <a:xfrm>
            <a:off x="2755596" y="979606"/>
            <a:ext cx="2320460" cy="2169772"/>
          </a:xfrm>
          <a:prstGeom prst="ellipse">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46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kkadin.com/wp-content/uploads/2015/06/yoga-yaparak-nasil-zayiflarsini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27" y="1340768"/>
            <a:ext cx="4381597" cy="328362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076056" y="1340768"/>
            <a:ext cx="3672408" cy="3046988"/>
          </a:xfrm>
          <a:prstGeom prst="rect">
            <a:avLst/>
          </a:prstGeom>
        </p:spPr>
        <p:txBody>
          <a:bodyPr wrap="square">
            <a:spAutoFit/>
          </a:bodyPr>
          <a:lstStyle/>
          <a:p>
            <a:pPr fontAlgn="base"/>
            <a:r>
              <a:rPr lang="ru-RU" sz="1600" b="1" dirty="0" smtClean="0">
                <a:solidFill>
                  <a:schemeClr val="bg1">
                    <a:lumMod val="50000"/>
                  </a:schemeClr>
                </a:solidFill>
              </a:rPr>
              <a:t>Автоматический режим</a:t>
            </a:r>
            <a:r>
              <a:rPr lang="en-US" sz="1600" b="1" dirty="0" smtClean="0">
                <a:solidFill>
                  <a:schemeClr val="bg1">
                    <a:lumMod val="50000"/>
                  </a:schemeClr>
                </a:solidFill>
              </a:rPr>
              <a:t> </a:t>
            </a:r>
            <a:r>
              <a:rPr lang="ru-RU" sz="1600" dirty="0" smtClean="0">
                <a:solidFill>
                  <a:schemeClr val="bg1">
                    <a:lumMod val="50000"/>
                  </a:schemeClr>
                </a:solidFill>
              </a:rPr>
              <a:t>полностью отвечает за оптимальное качество воздуха в помещении, контролируя:</a:t>
            </a:r>
          </a:p>
          <a:p>
            <a:pPr marL="285750" indent="-285750" fontAlgn="base">
              <a:buFontTx/>
              <a:buChar char="-"/>
            </a:pPr>
            <a:r>
              <a:rPr lang="ru-RU" sz="1600" dirty="0" smtClean="0">
                <a:solidFill>
                  <a:schemeClr val="bg1">
                    <a:lumMod val="50000"/>
                  </a:schemeClr>
                </a:solidFill>
              </a:rPr>
              <a:t>уровень запыленности</a:t>
            </a:r>
          </a:p>
          <a:p>
            <a:pPr marL="285750" indent="-285750" fontAlgn="base">
              <a:buFontTx/>
              <a:buChar char="-"/>
            </a:pPr>
            <a:r>
              <a:rPr lang="ru-RU" sz="1600" dirty="0" smtClean="0">
                <a:solidFill>
                  <a:schemeClr val="bg1">
                    <a:lumMod val="50000"/>
                  </a:schemeClr>
                </a:solidFill>
              </a:rPr>
              <a:t>уровень углекислого газа</a:t>
            </a:r>
          </a:p>
          <a:p>
            <a:pPr fontAlgn="base"/>
            <a:endParaRPr lang="ru-RU" sz="1600" b="1" dirty="0" smtClean="0">
              <a:solidFill>
                <a:schemeClr val="bg1">
                  <a:lumMod val="50000"/>
                </a:schemeClr>
              </a:solidFill>
            </a:endParaRPr>
          </a:p>
          <a:p>
            <a:pPr fontAlgn="base"/>
            <a:r>
              <a:rPr lang="en-US" sz="1600" b="1" dirty="0" smtClean="0">
                <a:solidFill>
                  <a:srgbClr val="7EC234"/>
                </a:solidFill>
              </a:rPr>
              <a:t>Air Master</a:t>
            </a:r>
            <a:r>
              <a:rPr lang="ru-RU" sz="1600" dirty="0" smtClean="0">
                <a:solidFill>
                  <a:srgbClr val="7EC234"/>
                </a:solidFill>
              </a:rPr>
              <a:t> </a:t>
            </a:r>
            <a:r>
              <a:rPr lang="ru-RU" sz="1600" dirty="0" smtClean="0">
                <a:solidFill>
                  <a:schemeClr val="bg1">
                    <a:lumMod val="50000"/>
                  </a:schemeClr>
                </a:solidFill>
              </a:rPr>
              <a:t>автоматически выбирает оптимальную скорость вентилятора, увеличивая или уменьшая интенсивность </a:t>
            </a:r>
            <a:r>
              <a:rPr lang="ru-RU" sz="1600" dirty="0">
                <a:solidFill>
                  <a:schemeClr val="bg1">
                    <a:lumMod val="50000"/>
                  </a:schemeClr>
                </a:solidFill>
              </a:rPr>
              <a:t>очистки </a:t>
            </a:r>
            <a:r>
              <a:rPr lang="ru-RU" sz="1600" dirty="0" smtClean="0">
                <a:solidFill>
                  <a:schemeClr val="bg1">
                    <a:lumMod val="50000"/>
                  </a:schemeClr>
                </a:solidFill>
              </a:rPr>
              <a:t>в </a:t>
            </a:r>
            <a:r>
              <a:rPr lang="ru-RU" sz="1600" dirty="0">
                <a:solidFill>
                  <a:schemeClr val="bg1">
                    <a:lumMod val="50000"/>
                  </a:schemeClr>
                </a:solidFill>
              </a:rPr>
              <a:t>зависимости от качества входящего воздуха (</a:t>
            </a:r>
            <a:r>
              <a:rPr lang="ru-RU" sz="1600" dirty="0" smtClean="0">
                <a:solidFill>
                  <a:schemeClr val="bg1">
                    <a:lumMod val="50000"/>
                  </a:schemeClr>
                </a:solidFill>
              </a:rPr>
              <a:t>уровня </a:t>
            </a:r>
            <a:r>
              <a:rPr lang="ru-RU" sz="1600" dirty="0">
                <a:solidFill>
                  <a:schemeClr val="bg1">
                    <a:lumMod val="50000"/>
                  </a:schemeClr>
                </a:solidFill>
              </a:rPr>
              <a:t>запыленности).</a:t>
            </a:r>
            <a:endParaRPr lang="ru-RU" sz="1600" dirty="0" smtClean="0">
              <a:solidFill>
                <a:schemeClr val="bg1">
                  <a:lumMod val="50000"/>
                </a:schemeClr>
              </a:solidFill>
            </a:endParaRPr>
          </a:p>
        </p:txBody>
      </p:sp>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6" name="TextBox 15"/>
          <p:cNvSpPr txBox="1"/>
          <p:nvPr/>
        </p:nvSpPr>
        <p:spPr>
          <a:xfrm>
            <a:off x="2262628" y="394830"/>
            <a:ext cx="6881372" cy="584775"/>
          </a:xfrm>
          <a:prstGeom prst="rect">
            <a:avLst/>
          </a:prstGeom>
          <a:noFill/>
        </p:spPr>
        <p:txBody>
          <a:bodyPr wrap="square" rtlCol="0">
            <a:spAutoFit/>
          </a:bodyPr>
          <a:lstStyle/>
          <a:p>
            <a:r>
              <a:rPr lang="ru-RU" sz="3200" b="1" dirty="0" smtClean="0">
                <a:solidFill>
                  <a:srgbClr val="7EC234"/>
                </a:solidFill>
              </a:rPr>
              <a:t>Автоматический режим работы</a:t>
            </a:r>
            <a:endParaRPr lang="ru-RU" sz="2400" b="1" dirty="0">
              <a:solidFill>
                <a:srgbClr val="7EC234"/>
              </a:solidFill>
            </a:endParaRPr>
          </a:p>
        </p:txBody>
      </p:sp>
      <p:pic>
        <p:nvPicPr>
          <p:cNvPr id="3074" name="Picture 2" descr="D:\_Вентиляция\_BALLU\Пульт\Пиктограммы\Znak_5.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5616" y="1268760"/>
            <a:ext cx="540000" cy="76467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4725144"/>
            <a:ext cx="8352928" cy="1077218"/>
          </a:xfrm>
          <a:prstGeom prst="rect">
            <a:avLst/>
          </a:prstGeom>
        </p:spPr>
        <p:txBody>
          <a:bodyPr wrap="square">
            <a:spAutoFit/>
          </a:bodyPr>
          <a:lstStyle/>
          <a:p>
            <a:r>
              <a:rPr lang="en-US" sz="1600" b="1" dirty="0" smtClean="0">
                <a:solidFill>
                  <a:srgbClr val="7EC234"/>
                </a:solidFill>
              </a:rPr>
              <a:t>Air Master</a:t>
            </a:r>
            <a:r>
              <a:rPr lang="ru-RU" sz="1600" dirty="0" smtClean="0">
                <a:solidFill>
                  <a:srgbClr val="7EC234"/>
                </a:solidFill>
              </a:rPr>
              <a:t> </a:t>
            </a:r>
            <a:r>
              <a:rPr lang="ru-RU" sz="1600" dirty="0" smtClean="0">
                <a:solidFill>
                  <a:schemeClr val="bg1">
                    <a:lumMod val="50000"/>
                  </a:schemeClr>
                </a:solidFill>
              </a:rPr>
              <a:t>также автоматически контролирует уровень содержания углекислого газа СО2 в помещении*, работая в одном из двух режимов:</a:t>
            </a:r>
          </a:p>
          <a:p>
            <a:r>
              <a:rPr lang="ru-RU" sz="1600" b="1" dirty="0" smtClean="0">
                <a:solidFill>
                  <a:schemeClr val="bg1">
                    <a:lumMod val="50000"/>
                  </a:schemeClr>
                </a:solidFill>
              </a:rPr>
              <a:t>- циркуляция</a:t>
            </a:r>
            <a:r>
              <a:rPr lang="ru-RU" sz="1600" dirty="0" smtClean="0">
                <a:solidFill>
                  <a:schemeClr val="bg1">
                    <a:lumMod val="50000"/>
                  </a:schemeClr>
                </a:solidFill>
              </a:rPr>
              <a:t> (очистка воздуха внутри помещения, как традиционный воздухоочиститель) </a:t>
            </a:r>
          </a:p>
          <a:p>
            <a:r>
              <a:rPr lang="ru-RU" sz="1600" b="1" dirty="0" smtClean="0">
                <a:solidFill>
                  <a:schemeClr val="bg1">
                    <a:lumMod val="50000"/>
                  </a:schemeClr>
                </a:solidFill>
              </a:rPr>
              <a:t>- вентиляция </a:t>
            </a:r>
            <a:r>
              <a:rPr lang="ru-RU" sz="1600" dirty="0" smtClean="0">
                <a:solidFill>
                  <a:schemeClr val="bg1">
                    <a:lumMod val="50000"/>
                  </a:schemeClr>
                </a:solidFill>
              </a:rPr>
              <a:t>(подача и очистка свежего воздуха с улицы).</a:t>
            </a:r>
            <a:endParaRPr lang="ru-RU" sz="1600" dirty="0">
              <a:solidFill>
                <a:schemeClr val="bg1">
                  <a:lumMod val="50000"/>
                </a:schemeClr>
              </a:solidFill>
            </a:endParaRPr>
          </a:p>
        </p:txBody>
      </p:sp>
      <p:pic>
        <p:nvPicPr>
          <p:cNvPr id="6148" name="Picture 4" descr="D:\_Вентиляция\_BALLU\Пульт\Пиктограммы\Znak_9.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99792" y="1484957"/>
            <a:ext cx="828675" cy="5619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_Вентиляция\_BALLU\Пульт\Пиктограммы\Znak_10.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02131" y="1434865"/>
            <a:ext cx="593605" cy="6259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D:\_Вентиляция\_BALLU\Картинки прибора Ballu\10848_Ballu_Прит_вент_06_Front.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75856" y="1556792"/>
            <a:ext cx="1102705" cy="82702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7" name="Picture 3" descr="D:\_Вентиляция\_BALLU\Пульт\Пиктограммы\Znak_12.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914775" y="1412776"/>
            <a:ext cx="657225" cy="6286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5877272"/>
            <a:ext cx="2132763" cy="276999"/>
          </a:xfrm>
          <a:prstGeom prst="rect">
            <a:avLst/>
          </a:prstGeom>
        </p:spPr>
        <p:txBody>
          <a:bodyPr wrap="none">
            <a:spAutoFit/>
          </a:bodyPr>
          <a:lstStyle/>
          <a:p>
            <a:r>
              <a:rPr lang="ru-RU" sz="1200" dirty="0" smtClean="0">
                <a:solidFill>
                  <a:schemeClr val="bg1">
                    <a:lumMod val="50000"/>
                  </a:schemeClr>
                </a:solidFill>
              </a:rPr>
              <a:t>*В </a:t>
            </a:r>
            <a:r>
              <a:rPr lang="ru-RU" sz="1200" dirty="0">
                <a:solidFill>
                  <a:schemeClr val="bg1">
                    <a:lumMod val="50000"/>
                  </a:schemeClr>
                </a:solidFill>
              </a:rPr>
              <a:t>комплектации </a:t>
            </a:r>
            <a:r>
              <a:rPr lang="en-US" sz="1200" dirty="0" smtClean="0">
                <a:solidFill>
                  <a:schemeClr val="bg1">
                    <a:lumMod val="50000"/>
                  </a:schemeClr>
                </a:solidFill>
              </a:rPr>
              <a:t>WARM </a:t>
            </a:r>
            <a:r>
              <a:rPr lang="ru-RU" sz="1200" dirty="0" smtClean="0">
                <a:solidFill>
                  <a:schemeClr val="bg1">
                    <a:lumMod val="50000"/>
                  </a:schemeClr>
                </a:solidFill>
              </a:rPr>
              <a:t>СО2.</a:t>
            </a:r>
            <a:endParaRPr lang="ru-RU" sz="1200" dirty="0">
              <a:solidFill>
                <a:schemeClr val="bg1">
                  <a:lumMod val="50000"/>
                </a:schemeClr>
              </a:solidFill>
            </a:endParaRPr>
          </a:p>
        </p:txBody>
      </p:sp>
    </p:spTree>
    <p:extLst>
      <p:ext uri="{BB962C8B-B14F-4D97-AF65-F5344CB8AC3E}">
        <p14:creationId xmlns:p14="http://schemas.microsoft.com/office/powerpoint/2010/main" val="3539625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6" name="TextBox 15"/>
          <p:cNvSpPr txBox="1"/>
          <p:nvPr/>
        </p:nvSpPr>
        <p:spPr>
          <a:xfrm>
            <a:off x="2262628" y="394830"/>
            <a:ext cx="6881372" cy="584775"/>
          </a:xfrm>
          <a:prstGeom prst="rect">
            <a:avLst/>
          </a:prstGeom>
          <a:noFill/>
        </p:spPr>
        <p:txBody>
          <a:bodyPr wrap="square" rtlCol="0">
            <a:spAutoFit/>
          </a:bodyPr>
          <a:lstStyle/>
          <a:p>
            <a:r>
              <a:rPr lang="ru-RU" sz="3200" b="1" dirty="0" smtClean="0">
                <a:solidFill>
                  <a:srgbClr val="7EC234"/>
                </a:solidFill>
              </a:rPr>
              <a:t>Функция ароматизации</a:t>
            </a:r>
            <a:endParaRPr lang="ru-RU" sz="2400" b="1" dirty="0">
              <a:solidFill>
                <a:srgbClr val="7EC234"/>
              </a:solidFill>
            </a:endParaRPr>
          </a:p>
        </p:txBody>
      </p:sp>
      <p:sp>
        <p:nvSpPr>
          <p:cNvPr id="12" name="Прямоугольник 11"/>
          <p:cNvSpPr/>
          <p:nvPr/>
        </p:nvSpPr>
        <p:spPr>
          <a:xfrm>
            <a:off x="396622" y="4293096"/>
            <a:ext cx="4252597" cy="923330"/>
          </a:xfrm>
          <a:prstGeom prst="rect">
            <a:avLst/>
          </a:prstGeom>
        </p:spPr>
        <p:txBody>
          <a:bodyPr wrap="square">
            <a:spAutoFit/>
          </a:bodyPr>
          <a:lstStyle/>
          <a:p>
            <a:r>
              <a:rPr lang="ru-RU" b="1" dirty="0">
                <a:solidFill>
                  <a:srgbClr val="7EC234"/>
                </a:solidFill>
              </a:rPr>
              <a:t>Контейнер для ароматических масел позволяет создать индивидуальную атмосферу на любой вкус.</a:t>
            </a:r>
          </a:p>
        </p:txBody>
      </p:sp>
      <p:pic>
        <p:nvPicPr>
          <p:cNvPr id="11266" name="Picture 2" descr="D:\_Вентиляция\Продукт\Картинки прибора Ballu\Arom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2114" y="2348880"/>
            <a:ext cx="3734342" cy="2800757"/>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pic>
        <p:nvPicPr>
          <p:cNvPr id="11268" name="Picture 4" descr="http://ladybum.com/images/myparser/df36d65afa4c773ce1737eb8a95a12d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1484" y="1340768"/>
            <a:ext cx="4267540" cy="28456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49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20072" y="1340768"/>
            <a:ext cx="3528392" cy="2585323"/>
          </a:xfrm>
          <a:prstGeom prst="rect">
            <a:avLst/>
          </a:prstGeom>
        </p:spPr>
        <p:txBody>
          <a:bodyPr wrap="square">
            <a:spAutoFit/>
          </a:bodyPr>
          <a:lstStyle/>
          <a:p>
            <a:pPr fontAlgn="base"/>
            <a:r>
              <a:rPr lang="ru-RU" dirty="0" smtClean="0">
                <a:solidFill>
                  <a:schemeClr val="bg1">
                    <a:lumMod val="50000"/>
                  </a:schemeClr>
                </a:solidFill>
              </a:rPr>
              <a:t>Ночной режим</a:t>
            </a:r>
            <a:r>
              <a:rPr lang="en-US" dirty="0" smtClean="0">
                <a:solidFill>
                  <a:schemeClr val="bg1">
                    <a:lumMod val="50000"/>
                  </a:schemeClr>
                </a:solidFill>
              </a:rPr>
              <a:t> </a:t>
            </a:r>
            <a:r>
              <a:rPr lang="ru-RU" dirty="0" smtClean="0">
                <a:solidFill>
                  <a:schemeClr val="bg1">
                    <a:lumMod val="50000"/>
                  </a:schemeClr>
                </a:solidFill>
              </a:rPr>
              <a:t>позволяет наслаждаться спокойным сно</a:t>
            </a:r>
            <a:r>
              <a:rPr lang="ru-RU" dirty="0">
                <a:solidFill>
                  <a:schemeClr val="bg1">
                    <a:lumMod val="50000"/>
                  </a:schemeClr>
                </a:solidFill>
              </a:rPr>
              <a:t>м</a:t>
            </a:r>
            <a:r>
              <a:rPr lang="ru-RU" dirty="0" smtClean="0">
                <a:solidFill>
                  <a:schemeClr val="bg1">
                    <a:lumMod val="50000"/>
                  </a:schemeClr>
                </a:solidFill>
              </a:rPr>
              <a:t> на «свежем воздухе».</a:t>
            </a:r>
          </a:p>
          <a:p>
            <a:pPr fontAlgn="base"/>
            <a:endParaRPr lang="ru-RU" dirty="0">
              <a:solidFill>
                <a:schemeClr val="bg1">
                  <a:lumMod val="50000"/>
                </a:schemeClr>
              </a:solidFill>
            </a:endParaRPr>
          </a:p>
          <a:p>
            <a:pPr fontAlgn="base"/>
            <a:r>
              <a:rPr lang="ru-RU" dirty="0" smtClean="0">
                <a:solidFill>
                  <a:schemeClr val="bg1">
                    <a:lumMod val="50000"/>
                  </a:schemeClr>
                </a:solidFill>
              </a:rPr>
              <a:t>Прибор переходит в бесшумный режим работы, обеспечивая постоянный приток свежего воздуха комфортной температуры.</a:t>
            </a:r>
          </a:p>
        </p:txBody>
      </p:sp>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6" name="TextBox 15"/>
          <p:cNvSpPr txBox="1"/>
          <p:nvPr/>
        </p:nvSpPr>
        <p:spPr>
          <a:xfrm>
            <a:off x="2262628" y="394830"/>
            <a:ext cx="6881372" cy="584775"/>
          </a:xfrm>
          <a:prstGeom prst="rect">
            <a:avLst/>
          </a:prstGeom>
          <a:noFill/>
        </p:spPr>
        <p:txBody>
          <a:bodyPr wrap="square" rtlCol="0">
            <a:spAutoFit/>
          </a:bodyPr>
          <a:lstStyle/>
          <a:p>
            <a:r>
              <a:rPr lang="ru-RU" sz="3200" b="1" dirty="0" smtClean="0">
                <a:solidFill>
                  <a:srgbClr val="7EC234"/>
                </a:solidFill>
              </a:rPr>
              <a:t>Бесшумный ночной режим</a:t>
            </a:r>
            <a:endParaRPr lang="ru-RU" sz="2400" b="1" dirty="0">
              <a:solidFill>
                <a:srgbClr val="7EC234"/>
              </a:solidFill>
            </a:endParaRPr>
          </a:p>
        </p:txBody>
      </p:sp>
      <p:pic>
        <p:nvPicPr>
          <p:cNvPr id="3078" name="Picture 6" descr="http://062012.imgbb.ru/6/6/5/6651d43338f3f28bf0bbdc1028c5b4d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1268760"/>
            <a:ext cx="4669629" cy="3113086"/>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3935358" y="1398320"/>
            <a:ext cx="1066914" cy="1229593"/>
            <a:chOff x="3433078" y="1747430"/>
            <a:chExt cx="1066914" cy="1229593"/>
          </a:xfrm>
        </p:grpSpPr>
        <p:pic>
          <p:nvPicPr>
            <p:cNvPr id="3074" name="Picture 2" descr="D:\_Вентиляция\_BALLU\Пульт\Пиктограммы\Znak_5.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07429" y="1747430"/>
              <a:ext cx="992563" cy="122959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33078" y="1821964"/>
              <a:ext cx="632523" cy="700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
        <p:nvSpPr>
          <p:cNvPr id="12" name="Прямоугольник 11"/>
          <p:cNvSpPr/>
          <p:nvPr/>
        </p:nvSpPr>
        <p:spPr>
          <a:xfrm>
            <a:off x="1475656" y="4797152"/>
            <a:ext cx="7344816" cy="646331"/>
          </a:xfrm>
          <a:prstGeom prst="rect">
            <a:avLst/>
          </a:prstGeom>
        </p:spPr>
        <p:txBody>
          <a:bodyPr wrap="square">
            <a:spAutoFit/>
          </a:bodyPr>
          <a:lstStyle/>
          <a:p>
            <a:r>
              <a:rPr lang="ru-RU" b="1" dirty="0" smtClean="0">
                <a:solidFill>
                  <a:srgbClr val="7EC234"/>
                </a:solidFill>
              </a:rPr>
              <a:t>Рекордно низкий уровень </a:t>
            </a:r>
            <a:r>
              <a:rPr lang="ru-RU" b="1" dirty="0">
                <a:solidFill>
                  <a:srgbClr val="7EC234"/>
                </a:solidFill>
              </a:rPr>
              <a:t>шума </a:t>
            </a:r>
            <a:r>
              <a:rPr lang="ru-RU" b="1" dirty="0" smtClean="0">
                <a:solidFill>
                  <a:srgbClr val="7EC234"/>
                </a:solidFill>
              </a:rPr>
              <a:t>25дБ в ночном режиме </a:t>
            </a:r>
          </a:p>
          <a:p>
            <a:r>
              <a:rPr lang="ru-RU" b="1" dirty="0" smtClean="0">
                <a:solidFill>
                  <a:srgbClr val="7EC234"/>
                </a:solidFill>
              </a:rPr>
              <a:t>при высокой производительности 40м3 в час</a:t>
            </a:r>
            <a:endParaRPr lang="ru-RU" b="1" dirty="0">
              <a:solidFill>
                <a:srgbClr val="7EC234"/>
              </a:solidFill>
            </a:endParaRPr>
          </a:p>
        </p:txBody>
      </p:sp>
      <p:pic>
        <p:nvPicPr>
          <p:cNvPr id="2050" name="Picture 2" descr="http://hobbyjobby.org.ua/wp-content/uploads/2012/10/mini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9530" y="4704541"/>
            <a:ext cx="831551" cy="83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048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57065" y="1268760"/>
            <a:ext cx="6727303" cy="528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2257840" y="404664"/>
            <a:ext cx="6346607" cy="584775"/>
          </a:xfrm>
          <a:prstGeom prst="rect">
            <a:avLst/>
          </a:prstGeom>
          <a:noFill/>
        </p:spPr>
        <p:txBody>
          <a:bodyPr wrap="square" rtlCol="0">
            <a:spAutoFit/>
          </a:bodyPr>
          <a:lstStyle/>
          <a:p>
            <a:r>
              <a:rPr lang="ru-RU" sz="3200" b="1" dirty="0" smtClean="0">
                <a:solidFill>
                  <a:srgbClr val="7EC234"/>
                </a:solidFill>
              </a:rPr>
              <a:t>Устройство </a:t>
            </a:r>
            <a:r>
              <a:rPr lang="en-US" sz="3200" b="1" dirty="0" smtClean="0">
                <a:solidFill>
                  <a:srgbClr val="7EC234"/>
                </a:solidFill>
              </a:rPr>
              <a:t>Air Master</a:t>
            </a:r>
            <a:endParaRPr lang="ru-RU" sz="3200" b="1" dirty="0">
              <a:solidFill>
                <a:srgbClr val="7EC234"/>
              </a:solidFill>
            </a:endParaRPr>
          </a:p>
        </p:txBody>
      </p:sp>
      <p:grpSp>
        <p:nvGrpSpPr>
          <p:cNvPr id="7" name="Группа 6"/>
          <p:cNvGrpSpPr/>
          <p:nvPr/>
        </p:nvGrpSpPr>
        <p:grpSpPr>
          <a:xfrm>
            <a:off x="0" y="260648"/>
            <a:ext cx="9324528" cy="6597352"/>
            <a:chOff x="0" y="260648"/>
            <a:chExt cx="9324528" cy="6597352"/>
          </a:xfrm>
        </p:grpSpPr>
        <p:pic>
          <p:nvPicPr>
            <p:cNvPr id="8"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Tree>
    <p:extLst>
      <p:ext uri="{BB962C8B-B14F-4D97-AF65-F5344CB8AC3E}">
        <p14:creationId xmlns:p14="http://schemas.microsoft.com/office/powerpoint/2010/main" val="326641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4" name="Прямоугольник 3"/>
          <p:cNvSpPr/>
          <p:nvPr/>
        </p:nvSpPr>
        <p:spPr>
          <a:xfrm>
            <a:off x="2262628" y="2045166"/>
            <a:ext cx="6413828" cy="2062103"/>
          </a:xfrm>
          <a:prstGeom prst="rect">
            <a:avLst/>
          </a:prstGeom>
        </p:spPr>
        <p:txBody>
          <a:bodyPr wrap="square">
            <a:spAutoFit/>
          </a:bodyPr>
          <a:lstStyle/>
          <a:p>
            <a:r>
              <a:rPr lang="ru-RU" sz="1600" dirty="0" smtClean="0">
                <a:solidFill>
                  <a:schemeClr val="bg1">
                    <a:lumMod val="50000"/>
                  </a:schemeClr>
                </a:solidFill>
              </a:rPr>
              <a:t>С помощью эргономичного пульта с дисплеем можно управлять всеми функциями прибора.  </a:t>
            </a:r>
          </a:p>
          <a:p>
            <a:r>
              <a:rPr lang="ru-RU" sz="1600" dirty="0" smtClean="0">
                <a:solidFill>
                  <a:schemeClr val="bg1">
                    <a:lumMod val="50000"/>
                  </a:schemeClr>
                </a:solidFill>
              </a:rPr>
              <a:t>Понятный интуитивный интерфейс, приятная зеленая подсветка и прорезиненные клавиши управления.</a:t>
            </a:r>
          </a:p>
          <a:p>
            <a:endParaRPr lang="ru-RU" sz="1600" dirty="0" smtClean="0">
              <a:solidFill>
                <a:schemeClr val="bg1">
                  <a:lumMod val="50000"/>
                </a:schemeClr>
              </a:solidFill>
            </a:endParaRPr>
          </a:p>
          <a:p>
            <a:r>
              <a:rPr lang="ru-RU" sz="1600" dirty="0" smtClean="0">
                <a:solidFill>
                  <a:schemeClr val="bg1">
                    <a:lumMod val="50000"/>
                  </a:schemeClr>
                </a:solidFill>
              </a:rPr>
              <a:t>Прибор имеет специальное место для установке пульта.</a:t>
            </a:r>
            <a:endParaRPr lang="ru-RU" sz="1600" dirty="0">
              <a:solidFill>
                <a:schemeClr val="bg1">
                  <a:lumMod val="50000"/>
                </a:schemeClr>
              </a:solidFill>
            </a:endParaRPr>
          </a:p>
          <a:p>
            <a:r>
              <a:rPr lang="ru-RU" sz="1600" dirty="0" smtClean="0">
                <a:solidFill>
                  <a:schemeClr val="bg1">
                    <a:lumMod val="50000"/>
                  </a:schemeClr>
                </a:solidFill>
              </a:rPr>
              <a:t>Благодаря управлению с пульта и отсутствию клавиш на приборе, место установки прибора может быть на любой высоте.</a:t>
            </a:r>
          </a:p>
        </p:txBody>
      </p:sp>
      <p:sp>
        <p:nvSpPr>
          <p:cNvPr id="16" name="TextBox 15"/>
          <p:cNvSpPr txBox="1"/>
          <p:nvPr/>
        </p:nvSpPr>
        <p:spPr>
          <a:xfrm>
            <a:off x="2262628" y="394830"/>
            <a:ext cx="6881372" cy="1077218"/>
          </a:xfrm>
          <a:prstGeom prst="rect">
            <a:avLst/>
          </a:prstGeom>
          <a:noFill/>
        </p:spPr>
        <p:txBody>
          <a:bodyPr wrap="square" rtlCol="0">
            <a:spAutoFit/>
          </a:bodyPr>
          <a:lstStyle/>
          <a:p>
            <a:r>
              <a:rPr lang="ru-RU" sz="3200" b="1" dirty="0" smtClean="0">
                <a:solidFill>
                  <a:srgbClr val="7EC234"/>
                </a:solidFill>
              </a:rPr>
              <a:t>Эргономичный пульт управления </a:t>
            </a:r>
          </a:p>
          <a:p>
            <a:r>
              <a:rPr lang="ru-RU" sz="3200" b="1" dirty="0" smtClean="0">
                <a:solidFill>
                  <a:srgbClr val="7EC234"/>
                </a:solidFill>
              </a:rPr>
              <a:t>с интуитивным интерфейсом</a:t>
            </a:r>
            <a:endParaRPr lang="ru-RU" sz="2400" b="1" dirty="0">
              <a:solidFill>
                <a:srgbClr val="7EC234"/>
              </a:solidFill>
            </a:endParaRPr>
          </a:p>
        </p:txBody>
      </p:sp>
      <p:sp>
        <p:nvSpPr>
          <p:cNvPr id="12" name="Прямоугольник 11"/>
          <p:cNvSpPr/>
          <p:nvPr/>
        </p:nvSpPr>
        <p:spPr>
          <a:xfrm>
            <a:off x="2195736" y="5158933"/>
            <a:ext cx="5760640" cy="646331"/>
          </a:xfrm>
          <a:prstGeom prst="rect">
            <a:avLst/>
          </a:prstGeom>
        </p:spPr>
        <p:txBody>
          <a:bodyPr wrap="square">
            <a:spAutoFit/>
          </a:bodyPr>
          <a:lstStyle/>
          <a:p>
            <a:r>
              <a:rPr lang="ru-RU" b="1" dirty="0" smtClean="0">
                <a:solidFill>
                  <a:srgbClr val="7EC234"/>
                </a:solidFill>
              </a:rPr>
              <a:t>Единственный пульт с дисплеем среди условных аналогов</a:t>
            </a:r>
            <a:endParaRPr lang="ru-RU" b="1" dirty="0">
              <a:solidFill>
                <a:srgbClr val="7EC234"/>
              </a:solidFill>
            </a:endParaRPr>
          </a:p>
        </p:txBody>
      </p:sp>
      <p:pic>
        <p:nvPicPr>
          <p:cNvPr id="13" name="Picture 3" descr="D:\_Вентиляция\Продукт\Картинки прибора Ballu\11622_Ballu_3D_Pritochka_07_c5.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3528" y="1086556"/>
            <a:ext cx="1728192" cy="507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49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6427" y="4395715"/>
            <a:ext cx="1429269" cy="21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0" y="260648"/>
            <a:ext cx="9324528" cy="6597352"/>
            <a:chOff x="0" y="260648"/>
            <a:chExt cx="9324528" cy="6597352"/>
          </a:xfrm>
        </p:grpSpPr>
        <p:pic>
          <p:nvPicPr>
            <p:cNvPr id="9"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4" name="Прямоугольник 3"/>
          <p:cNvSpPr/>
          <p:nvPr/>
        </p:nvSpPr>
        <p:spPr>
          <a:xfrm>
            <a:off x="5220072" y="1340768"/>
            <a:ext cx="3528392" cy="2308324"/>
          </a:xfrm>
          <a:prstGeom prst="rect">
            <a:avLst/>
          </a:prstGeom>
        </p:spPr>
        <p:txBody>
          <a:bodyPr wrap="square">
            <a:spAutoFit/>
          </a:bodyPr>
          <a:lstStyle/>
          <a:p>
            <a:r>
              <a:rPr lang="ru-RU" dirty="0">
                <a:solidFill>
                  <a:schemeClr val="bg1">
                    <a:lumMod val="50000"/>
                  </a:schemeClr>
                </a:solidFill>
              </a:rPr>
              <a:t>Управление с помощью мобильных устройств по </a:t>
            </a:r>
            <a:r>
              <a:rPr lang="ru-RU" dirty="0" err="1" smtClean="0">
                <a:solidFill>
                  <a:schemeClr val="bg1">
                    <a:lumMod val="50000"/>
                  </a:schemeClr>
                </a:solidFill>
              </a:rPr>
              <a:t>Wi-Fi</a:t>
            </a:r>
            <a:endParaRPr lang="ru-RU" dirty="0">
              <a:solidFill>
                <a:schemeClr val="bg1">
                  <a:lumMod val="50000"/>
                </a:schemeClr>
              </a:solidFill>
            </a:endParaRPr>
          </a:p>
          <a:p>
            <a:pPr fontAlgn="base"/>
            <a:endParaRPr lang="ru-RU" dirty="0">
              <a:solidFill>
                <a:schemeClr val="bg1">
                  <a:lumMod val="50000"/>
                </a:schemeClr>
              </a:solidFill>
            </a:endParaRPr>
          </a:p>
          <a:p>
            <a:pPr fontAlgn="base"/>
            <a:r>
              <a:rPr lang="ru-RU" b="1" dirty="0" err="1">
                <a:solidFill>
                  <a:srgbClr val="7EC234"/>
                </a:solidFill>
              </a:rPr>
              <a:t>Smart</a:t>
            </a:r>
            <a:r>
              <a:rPr lang="ru-RU" b="1" dirty="0">
                <a:solidFill>
                  <a:srgbClr val="7EC234"/>
                </a:solidFill>
              </a:rPr>
              <a:t> </a:t>
            </a:r>
            <a:r>
              <a:rPr lang="ru-RU" b="1" dirty="0" err="1">
                <a:solidFill>
                  <a:srgbClr val="7EC234"/>
                </a:solidFill>
              </a:rPr>
              <a:t>Wi-Fi</a:t>
            </a:r>
            <a:r>
              <a:rPr lang="ru-RU" b="1" dirty="0">
                <a:solidFill>
                  <a:srgbClr val="7EC234"/>
                </a:solidFill>
              </a:rPr>
              <a:t> </a:t>
            </a:r>
            <a:r>
              <a:rPr lang="ru-RU" b="1" dirty="0" err="1">
                <a:solidFill>
                  <a:srgbClr val="7EC234"/>
                </a:solidFill>
              </a:rPr>
              <a:t>Technology</a:t>
            </a:r>
            <a:r>
              <a:rPr lang="ru-RU" b="1" dirty="0">
                <a:solidFill>
                  <a:srgbClr val="7EC234"/>
                </a:solidFill>
              </a:rPr>
              <a:t> </a:t>
            </a:r>
            <a:r>
              <a:rPr lang="ru-RU" dirty="0">
                <a:solidFill>
                  <a:srgbClr val="89CC40"/>
                </a:solidFill>
              </a:rPr>
              <a:t>– </a:t>
            </a:r>
            <a:r>
              <a:rPr lang="ru-RU" dirty="0">
                <a:solidFill>
                  <a:schemeClr val="bg1">
                    <a:lumMod val="50000"/>
                  </a:schemeClr>
                </a:solidFill>
              </a:rPr>
              <a:t>Инновация </a:t>
            </a:r>
            <a:r>
              <a:rPr lang="ru-RU" dirty="0" smtClean="0">
                <a:solidFill>
                  <a:schemeClr val="bg1">
                    <a:lumMod val="50000"/>
                  </a:schemeClr>
                </a:solidFill>
              </a:rPr>
              <a:t>2016. </a:t>
            </a:r>
          </a:p>
          <a:p>
            <a:pPr fontAlgn="base"/>
            <a:r>
              <a:rPr lang="ru-RU" dirty="0" smtClean="0">
                <a:solidFill>
                  <a:schemeClr val="bg1">
                    <a:lumMod val="50000"/>
                  </a:schemeClr>
                </a:solidFill>
              </a:rPr>
              <a:t>Управление климатом из </a:t>
            </a:r>
            <a:r>
              <a:rPr lang="ru-RU" dirty="0">
                <a:solidFill>
                  <a:schemeClr val="bg1">
                    <a:lumMod val="50000"/>
                  </a:schemeClr>
                </a:solidFill>
              </a:rPr>
              <a:t>любой точки мира с помощью мобильного приложения.</a:t>
            </a:r>
            <a:endParaRPr lang="ru-RU" dirty="0" smtClean="0">
              <a:solidFill>
                <a:schemeClr val="bg1">
                  <a:lumMod val="50000"/>
                </a:schemeClr>
              </a:solidFill>
            </a:endParaRPr>
          </a:p>
        </p:txBody>
      </p:sp>
      <p:sp>
        <p:nvSpPr>
          <p:cNvPr id="16" name="TextBox 15"/>
          <p:cNvSpPr txBox="1"/>
          <p:nvPr/>
        </p:nvSpPr>
        <p:spPr>
          <a:xfrm>
            <a:off x="2262628" y="394830"/>
            <a:ext cx="6881372" cy="584775"/>
          </a:xfrm>
          <a:prstGeom prst="rect">
            <a:avLst/>
          </a:prstGeom>
          <a:noFill/>
        </p:spPr>
        <p:txBody>
          <a:bodyPr wrap="square" rtlCol="0">
            <a:spAutoFit/>
          </a:bodyPr>
          <a:lstStyle/>
          <a:p>
            <a:r>
              <a:rPr lang="ru-RU" sz="3200" b="1" dirty="0" smtClean="0">
                <a:solidFill>
                  <a:srgbClr val="7EC234"/>
                </a:solidFill>
              </a:rPr>
              <a:t>Управление из любой точки мира</a:t>
            </a:r>
            <a:endParaRPr lang="ru-RU" sz="2400" b="1" dirty="0">
              <a:solidFill>
                <a:srgbClr val="7EC234"/>
              </a:solidFill>
            </a:endParaRPr>
          </a:p>
        </p:txBody>
      </p:sp>
      <p:pic>
        <p:nvPicPr>
          <p:cNvPr id="7170" name="Picture 2" descr="D:\_Вентиляция\_BALLU\Пульт\Пиктограммы\Znak_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47864" y="2138551"/>
            <a:ext cx="1035250" cy="85038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_Вентиляция\_BALLU\Картинки прибора Ballu\10848_Ballu_Прит_вент_06_Front.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6428" y="1520190"/>
            <a:ext cx="4441164" cy="305181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ttp://www.ballu.ru/i2012/igreen/_pic/content/chai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7800" y="3717032"/>
            <a:ext cx="3474640" cy="16453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ballu.ru/i2012/igreen/_pic/content/smart-logo.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379089" y="5204009"/>
            <a:ext cx="3324225"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23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Выбор места для монтажа бризера"/>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770" y="1052736"/>
            <a:ext cx="202501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Бурение отверстия в стене"/>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1052736"/>
            <a:ext cx="2016224" cy="193577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Подключение бризера"/>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192" y="1052736"/>
            <a:ext cx="2016224" cy="19357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1590" y="3140968"/>
            <a:ext cx="2912258" cy="1415772"/>
          </a:xfrm>
          <a:prstGeom prst="rect">
            <a:avLst/>
          </a:prstGeom>
        </p:spPr>
        <p:txBody>
          <a:bodyPr wrap="square">
            <a:spAutoFit/>
          </a:bodyPr>
          <a:lstStyle/>
          <a:p>
            <a:pPr fontAlgn="base"/>
            <a:r>
              <a:rPr lang="ru-RU" sz="1400" b="1" dirty="0" smtClean="0"/>
              <a:t>Шаг </a:t>
            </a:r>
            <a:r>
              <a:rPr lang="ru-RU" sz="1400" b="1" dirty="0"/>
              <a:t>1: выбор </a:t>
            </a:r>
            <a:r>
              <a:rPr lang="ru-RU" sz="1400" b="1" dirty="0" smtClean="0"/>
              <a:t>помещения и места</a:t>
            </a:r>
            <a:endParaRPr lang="ru-RU" sz="1400" b="1" dirty="0"/>
          </a:p>
          <a:p>
            <a:pPr fontAlgn="base"/>
            <a:r>
              <a:rPr lang="ru-RU" sz="1200" dirty="0" smtClean="0"/>
              <a:t>Высокая произвольность прибора обеспечит до 7 человек свежим воздухом</a:t>
            </a:r>
            <a:r>
              <a:rPr lang="ru-RU" sz="1200" dirty="0"/>
              <a:t> </a:t>
            </a:r>
            <a:r>
              <a:rPr lang="ru-RU" sz="1200" dirty="0" smtClean="0"/>
              <a:t>в помещении </a:t>
            </a:r>
            <a:r>
              <a:rPr lang="ru-RU" sz="1200" dirty="0"/>
              <a:t>площадью до </a:t>
            </a:r>
            <a:r>
              <a:rPr lang="ru-RU" sz="1200" dirty="0" smtClean="0"/>
              <a:t>75м2.</a:t>
            </a:r>
          </a:p>
          <a:p>
            <a:pPr fontAlgn="base"/>
            <a:r>
              <a:rPr lang="ru-RU" sz="1200" dirty="0" smtClean="0"/>
              <a:t>Установка производится на внешнюю стену здания.  </a:t>
            </a:r>
          </a:p>
        </p:txBody>
      </p:sp>
      <p:sp>
        <p:nvSpPr>
          <p:cNvPr id="4" name="Прямоугольник 3"/>
          <p:cNvSpPr/>
          <p:nvPr/>
        </p:nvSpPr>
        <p:spPr>
          <a:xfrm>
            <a:off x="3203848" y="3153742"/>
            <a:ext cx="2808312" cy="2154436"/>
          </a:xfrm>
          <a:prstGeom prst="rect">
            <a:avLst/>
          </a:prstGeom>
        </p:spPr>
        <p:txBody>
          <a:bodyPr wrap="square">
            <a:spAutoFit/>
          </a:bodyPr>
          <a:lstStyle/>
          <a:p>
            <a:pPr fontAlgn="base"/>
            <a:r>
              <a:rPr lang="ru-RU" sz="1400" b="1" dirty="0" smtClean="0"/>
              <a:t>Шаг 2</a:t>
            </a:r>
            <a:r>
              <a:rPr lang="ru-RU" sz="1400" b="1" dirty="0"/>
              <a:t>: </a:t>
            </a:r>
            <a:r>
              <a:rPr lang="ru-RU" sz="1400" b="1" dirty="0" smtClean="0"/>
              <a:t>монтаж за 40 минут</a:t>
            </a:r>
            <a:endParaRPr lang="ru-RU" sz="1400" b="1" dirty="0"/>
          </a:p>
          <a:p>
            <a:pPr fontAlgn="base"/>
            <a:r>
              <a:rPr lang="ru-RU" sz="1200" dirty="0" smtClean="0"/>
              <a:t>В </a:t>
            </a:r>
            <a:r>
              <a:rPr lang="ru-RU" sz="1200" dirty="0"/>
              <a:t>стене </a:t>
            </a:r>
            <a:r>
              <a:rPr lang="ru-RU" sz="1200" dirty="0" smtClean="0"/>
              <a:t>делается сквозное вентиляционное отверстие диаметром от 125 до 180мм.</a:t>
            </a:r>
          </a:p>
          <a:p>
            <a:pPr fontAlgn="base"/>
            <a:r>
              <a:rPr lang="ru-RU" sz="1200" dirty="0" smtClean="0"/>
              <a:t>Работы производятся специальным оборудованием, методом </a:t>
            </a:r>
            <a:r>
              <a:rPr lang="ru-RU" sz="1200" dirty="0"/>
              <a:t>алмазного </a:t>
            </a:r>
            <a:r>
              <a:rPr lang="ru-RU" sz="1200" dirty="0" smtClean="0"/>
              <a:t>бурения без пыли</a:t>
            </a:r>
            <a:r>
              <a:rPr lang="ru-RU" sz="1200" dirty="0"/>
              <a:t>, грязи </a:t>
            </a:r>
            <a:r>
              <a:rPr lang="ru-RU" sz="1200" dirty="0" smtClean="0"/>
              <a:t>на чистовую отделку.</a:t>
            </a:r>
          </a:p>
          <a:p>
            <a:pPr fontAlgn="base"/>
            <a:r>
              <a:rPr lang="ru-RU" sz="1200" dirty="0" smtClean="0"/>
              <a:t>Отверстие </a:t>
            </a:r>
            <a:r>
              <a:rPr lang="ru-RU" sz="1200" dirty="0" err="1" smtClean="0"/>
              <a:t>теплоизолируется</a:t>
            </a:r>
            <a:r>
              <a:rPr lang="ru-RU" sz="1200" dirty="0" smtClean="0"/>
              <a:t> </a:t>
            </a:r>
            <a:r>
              <a:rPr lang="ru-RU" sz="1200" dirty="0"/>
              <a:t>и закрывается </a:t>
            </a:r>
            <a:r>
              <a:rPr lang="ru-RU" sz="1200" dirty="0" smtClean="0"/>
              <a:t> вентиляционной решеткой со </a:t>
            </a:r>
            <a:r>
              <a:rPr lang="ru-RU" sz="1200" dirty="0"/>
              <a:t>стороны </a:t>
            </a:r>
            <a:r>
              <a:rPr lang="ru-RU" sz="1200" dirty="0" smtClean="0"/>
              <a:t>улицы.</a:t>
            </a:r>
            <a:endParaRPr lang="ru-RU" sz="1200" dirty="0"/>
          </a:p>
        </p:txBody>
      </p:sp>
      <p:sp>
        <p:nvSpPr>
          <p:cNvPr id="5" name="Прямоугольник 4"/>
          <p:cNvSpPr/>
          <p:nvPr/>
        </p:nvSpPr>
        <p:spPr>
          <a:xfrm>
            <a:off x="6012160" y="3149898"/>
            <a:ext cx="2808312" cy="1231106"/>
          </a:xfrm>
          <a:prstGeom prst="rect">
            <a:avLst/>
          </a:prstGeom>
        </p:spPr>
        <p:txBody>
          <a:bodyPr wrap="square">
            <a:spAutoFit/>
          </a:bodyPr>
          <a:lstStyle/>
          <a:p>
            <a:pPr fontAlgn="base"/>
            <a:r>
              <a:rPr lang="ru-RU" sz="1400" b="1" dirty="0" smtClean="0"/>
              <a:t>Шаг 3</a:t>
            </a:r>
            <a:r>
              <a:rPr lang="ru-RU" sz="1400" b="1" dirty="0"/>
              <a:t>: </a:t>
            </a:r>
            <a:r>
              <a:rPr lang="ru-RU" sz="1400" b="1" dirty="0" smtClean="0"/>
              <a:t>установка и подключение</a:t>
            </a:r>
            <a:endParaRPr lang="ru-RU" sz="1400" b="1" dirty="0"/>
          </a:p>
          <a:p>
            <a:pPr fontAlgn="base"/>
            <a:r>
              <a:rPr lang="ru-RU" sz="1200" dirty="0" smtClean="0"/>
              <a:t>Наконец, прибор фиксируется </a:t>
            </a:r>
            <a:r>
              <a:rPr lang="ru-RU" sz="1200" dirty="0"/>
              <a:t>на </a:t>
            </a:r>
            <a:r>
              <a:rPr lang="ru-RU" sz="1200" dirty="0" smtClean="0"/>
              <a:t>стене, плотно прижимаясь к вентиляционному отверстию </a:t>
            </a:r>
            <a:r>
              <a:rPr lang="ru-RU" sz="1200" dirty="0"/>
              <a:t>и подключается к </a:t>
            </a:r>
            <a:r>
              <a:rPr lang="ru-RU" sz="1200" dirty="0" smtClean="0"/>
              <a:t>сети питания 220В</a:t>
            </a:r>
            <a:r>
              <a:rPr lang="ru-RU" sz="1200" dirty="0"/>
              <a:t>. </a:t>
            </a:r>
            <a:endParaRPr lang="ru-RU" sz="1200" dirty="0" smtClean="0"/>
          </a:p>
          <a:p>
            <a:pPr fontAlgn="base"/>
            <a:endParaRPr lang="ru-RU" sz="1200" dirty="0"/>
          </a:p>
        </p:txBody>
      </p:sp>
      <p:pic>
        <p:nvPicPr>
          <p:cNvPr id="7171" name="Picture 3" descr="D:\_Вентиляция\_BALLU\Картинки прибора Ballu\10848_Ballu_Прит_вент_06_Fron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8040" y="1808856"/>
            <a:ext cx="432000" cy="32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Группа 10"/>
          <p:cNvGrpSpPr/>
          <p:nvPr/>
        </p:nvGrpSpPr>
        <p:grpSpPr>
          <a:xfrm>
            <a:off x="0" y="260648"/>
            <a:ext cx="9324528" cy="6597352"/>
            <a:chOff x="0" y="260648"/>
            <a:chExt cx="9324528" cy="6597352"/>
          </a:xfrm>
        </p:grpSpPr>
        <p:pic>
          <p:nvPicPr>
            <p:cNvPr id="12" name="Picture 2"/>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image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6" name="Прямоугольник 5"/>
          <p:cNvSpPr/>
          <p:nvPr/>
        </p:nvSpPr>
        <p:spPr>
          <a:xfrm>
            <a:off x="341784" y="5373216"/>
            <a:ext cx="8136904" cy="646331"/>
          </a:xfrm>
          <a:prstGeom prst="rect">
            <a:avLst/>
          </a:prstGeom>
        </p:spPr>
        <p:txBody>
          <a:bodyPr wrap="square">
            <a:spAutoFit/>
          </a:bodyPr>
          <a:lstStyle/>
          <a:p>
            <a:pPr algn="ctr"/>
            <a:r>
              <a:rPr lang="ru-RU" b="1" dirty="0">
                <a:solidFill>
                  <a:srgbClr val="FF0000"/>
                </a:solidFill>
              </a:rPr>
              <a:t>Стандартный монтаж </a:t>
            </a:r>
            <a:r>
              <a:rPr lang="ru-RU" b="1" dirty="0" smtClean="0">
                <a:solidFill>
                  <a:srgbClr val="FF0000"/>
                </a:solidFill>
              </a:rPr>
              <a:t>занимает </a:t>
            </a:r>
            <a:r>
              <a:rPr lang="ru-RU" b="1" dirty="0">
                <a:solidFill>
                  <a:srgbClr val="FF0000"/>
                </a:solidFill>
              </a:rPr>
              <a:t>около 40мин</a:t>
            </a:r>
            <a:r>
              <a:rPr lang="ru-RU" b="1" dirty="0" smtClean="0">
                <a:solidFill>
                  <a:srgbClr val="FF0000"/>
                </a:solidFill>
              </a:rPr>
              <a:t>. без </a:t>
            </a:r>
            <a:r>
              <a:rPr lang="ru-RU" b="1" dirty="0">
                <a:solidFill>
                  <a:srgbClr val="FF0000"/>
                </a:solidFill>
              </a:rPr>
              <a:t>пыли, грязи </a:t>
            </a:r>
            <a:endParaRPr lang="ru-RU" b="1" dirty="0" smtClean="0">
              <a:solidFill>
                <a:srgbClr val="FF0000"/>
              </a:solidFill>
            </a:endParaRPr>
          </a:p>
          <a:p>
            <a:pPr algn="ctr"/>
            <a:r>
              <a:rPr lang="ru-RU" b="1" dirty="0" smtClean="0">
                <a:solidFill>
                  <a:srgbClr val="FF0000"/>
                </a:solidFill>
              </a:rPr>
              <a:t>прямо на чистовой ремонт.</a:t>
            </a:r>
            <a:endParaRPr lang="ru-RU" b="1" dirty="0">
              <a:solidFill>
                <a:srgbClr val="FF0000"/>
              </a:solidFill>
            </a:endParaRPr>
          </a:p>
        </p:txBody>
      </p:sp>
      <p:sp>
        <p:nvSpPr>
          <p:cNvPr id="16" name="Прямоугольник 15"/>
          <p:cNvSpPr/>
          <p:nvPr/>
        </p:nvSpPr>
        <p:spPr>
          <a:xfrm>
            <a:off x="2257840" y="404664"/>
            <a:ext cx="6346607" cy="584775"/>
          </a:xfrm>
          <a:prstGeom prst="rect">
            <a:avLst/>
          </a:prstGeom>
          <a:noFill/>
        </p:spPr>
        <p:txBody>
          <a:bodyPr wrap="square" rtlCol="0">
            <a:spAutoFit/>
          </a:bodyPr>
          <a:lstStyle/>
          <a:p>
            <a:r>
              <a:rPr lang="ru-RU" sz="3200" b="1" dirty="0" smtClean="0">
                <a:solidFill>
                  <a:srgbClr val="7EC234"/>
                </a:solidFill>
              </a:rPr>
              <a:t>Установка </a:t>
            </a:r>
            <a:r>
              <a:rPr lang="en-US" sz="3200" b="1" dirty="0" smtClean="0">
                <a:solidFill>
                  <a:srgbClr val="7EC234"/>
                </a:solidFill>
              </a:rPr>
              <a:t>Air Master</a:t>
            </a:r>
            <a:endParaRPr lang="ru-RU" sz="3200" b="1" dirty="0">
              <a:solidFill>
                <a:srgbClr val="7EC234"/>
              </a:solidFill>
            </a:endParaRPr>
          </a:p>
        </p:txBody>
      </p:sp>
    </p:spTree>
    <p:extLst>
      <p:ext uri="{BB962C8B-B14F-4D97-AF65-F5344CB8AC3E}">
        <p14:creationId xmlns:p14="http://schemas.microsoft.com/office/powerpoint/2010/main" val="2711444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429826" y="4246999"/>
            <a:ext cx="2520000" cy="1122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0" name="Группа 19"/>
          <p:cNvGrpSpPr/>
          <p:nvPr/>
        </p:nvGrpSpPr>
        <p:grpSpPr>
          <a:xfrm>
            <a:off x="0" y="260648"/>
            <a:ext cx="9324528" cy="6597352"/>
            <a:chOff x="0" y="260648"/>
            <a:chExt cx="9324528" cy="6597352"/>
          </a:xfrm>
        </p:grpSpPr>
        <p:pic>
          <p:nvPicPr>
            <p:cNvPr id="21"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32" name="TextBox 31"/>
          <p:cNvSpPr txBox="1"/>
          <p:nvPr/>
        </p:nvSpPr>
        <p:spPr>
          <a:xfrm>
            <a:off x="323528" y="3831431"/>
            <a:ext cx="2304256" cy="461665"/>
          </a:xfrm>
          <a:prstGeom prst="rect">
            <a:avLst/>
          </a:prstGeom>
          <a:noFill/>
        </p:spPr>
        <p:txBody>
          <a:bodyPr wrap="square" rtlCol="0">
            <a:spAutoFit/>
          </a:bodyPr>
          <a:lstStyle/>
          <a:p>
            <a:r>
              <a:rPr lang="en-US" sz="2400" b="1" dirty="0" smtClean="0"/>
              <a:t>BASE</a:t>
            </a:r>
            <a:endParaRPr lang="en-US" b="1" dirty="0" smtClean="0"/>
          </a:p>
        </p:txBody>
      </p:sp>
      <p:sp>
        <p:nvSpPr>
          <p:cNvPr id="33" name="TextBox 32"/>
          <p:cNvSpPr txBox="1"/>
          <p:nvPr/>
        </p:nvSpPr>
        <p:spPr>
          <a:xfrm>
            <a:off x="3275856" y="3831431"/>
            <a:ext cx="2376264" cy="461665"/>
          </a:xfrm>
          <a:prstGeom prst="rect">
            <a:avLst/>
          </a:prstGeom>
          <a:noFill/>
        </p:spPr>
        <p:txBody>
          <a:bodyPr wrap="square" rtlCol="0">
            <a:spAutoFit/>
          </a:bodyPr>
          <a:lstStyle/>
          <a:p>
            <a:r>
              <a:rPr lang="en-US" sz="2400" b="1" dirty="0" smtClean="0"/>
              <a:t>WARM</a:t>
            </a:r>
            <a:endParaRPr lang="en-US" b="1" dirty="0" smtClean="0"/>
          </a:p>
        </p:txBody>
      </p:sp>
      <p:sp>
        <p:nvSpPr>
          <p:cNvPr id="34" name="TextBox 33"/>
          <p:cNvSpPr txBox="1"/>
          <p:nvPr/>
        </p:nvSpPr>
        <p:spPr>
          <a:xfrm>
            <a:off x="6156176" y="3831431"/>
            <a:ext cx="2448272" cy="461665"/>
          </a:xfrm>
          <a:prstGeom prst="rect">
            <a:avLst/>
          </a:prstGeom>
          <a:noFill/>
        </p:spPr>
        <p:txBody>
          <a:bodyPr wrap="square" rtlCol="0">
            <a:spAutoFit/>
          </a:bodyPr>
          <a:lstStyle/>
          <a:p>
            <a:r>
              <a:rPr lang="en-US" sz="2400" b="1" dirty="0" smtClean="0"/>
              <a:t>WARM CO2 WIFI</a:t>
            </a:r>
          </a:p>
        </p:txBody>
      </p:sp>
      <p:sp>
        <p:nvSpPr>
          <p:cNvPr id="55" name="Прямоугольник 54"/>
          <p:cNvSpPr/>
          <p:nvPr/>
        </p:nvSpPr>
        <p:spPr>
          <a:xfrm>
            <a:off x="2257840" y="404664"/>
            <a:ext cx="6346607" cy="584775"/>
          </a:xfrm>
          <a:prstGeom prst="rect">
            <a:avLst/>
          </a:prstGeom>
          <a:noFill/>
        </p:spPr>
        <p:txBody>
          <a:bodyPr wrap="square" rtlCol="0">
            <a:spAutoFit/>
          </a:bodyPr>
          <a:lstStyle/>
          <a:p>
            <a:r>
              <a:rPr lang="ru-RU" sz="3200" b="1" dirty="0" smtClean="0">
                <a:solidFill>
                  <a:srgbClr val="7EC234"/>
                </a:solidFill>
              </a:rPr>
              <a:t>Модельный ряд </a:t>
            </a:r>
            <a:r>
              <a:rPr lang="en-US" sz="3200" b="1" dirty="0" smtClean="0">
                <a:solidFill>
                  <a:srgbClr val="7EC234"/>
                </a:solidFill>
              </a:rPr>
              <a:t>Air Master</a:t>
            </a:r>
            <a:endParaRPr lang="ru-RU" sz="3200" b="1" dirty="0">
              <a:solidFill>
                <a:srgbClr val="7EC234"/>
              </a:solidFill>
            </a:endParaRPr>
          </a:p>
        </p:txBody>
      </p:sp>
      <p:sp>
        <p:nvSpPr>
          <p:cNvPr id="2" name="TextBox 1"/>
          <p:cNvSpPr txBox="1"/>
          <p:nvPr/>
        </p:nvSpPr>
        <p:spPr>
          <a:xfrm>
            <a:off x="323528" y="4365104"/>
            <a:ext cx="2736304" cy="1169551"/>
          </a:xfrm>
          <a:prstGeom prst="rect">
            <a:avLst/>
          </a:prstGeom>
          <a:noFill/>
        </p:spPr>
        <p:txBody>
          <a:bodyPr wrap="square" rtlCol="0">
            <a:spAutoFit/>
          </a:bodyPr>
          <a:lstStyle/>
          <a:p>
            <a:r>
              <a:rPr lang="ru-RU" sz="1400" dirty="0" smtClean="0">
                <a:solidFill>
                  <a:schemeClr val="bg1">
                    <a:lumMod val="50000"/>
                  </a:schemeClr>
                </a:solidFill>
              </a:rPr>
              <a:t>Включает 3 фильтра, набор функций за исключением автоматического обогрева воздуха, контроля уровня СО2</a:t>
            </a:r>
            <a:r>
              <a:rPr lang="en-US" sz="1400" dirty="0" smtClean="0">
                <a:solidFill>
                  <a:schemeClr val="bg1">
                    <a:lumMod val="50000"/>
                  </a:schemeClr>
                </a:solidFill>
              </a:rPr>
              <a:t> </a:t>
            </a:r>
            <a:r>
              <a:rPr lang="ru-RU" sz="1400" dirty="0" smtClean="0">
                <a:solidFill>
                  <a:schemeClr val="bg1">
                    <a:lumMod val="50000"/>
                  </a:schemeClr>
                </a:solidFill>
              </a:rPr>
              <a:t>и управления по </a:t>
            </a:r>
            <a:r>
              <a:rPr lang="en-US" sz="1400" dirty="0" err="1" smtClean="0">
                <a:solidFill>
                  <a:schemeClr val="bg1">
                    <a:lumMod val="50000"/>
                  </a:schemeClr>
                </a:solidFill>
              </a:rPr>
              <a:t>wifi</a:t>
            </a:r>
            <a:r>
              <a:rPr lang="ru-RU" sz="1400" dirty="0" smtClean="0">
                <a:solidFill>
                  <a:schemeClr val="bg1">
                    <a:lumMod val="50000"/>
                  </a:schemeClr>
                </a:solidFill>
              </a:rPr>
              <a:t>.</a:t>
            </a:r>
            <a:endParaRPr lang="ru-RU" sz="1400" dirty="0">
              <a:solidFill>
                <a:schemeClr val="bg1">
                  <a:lumMod val="50000"/>
                </a:schemeClr>
              </a:solidFill>
            </a:endParaRPr>
          </a:p>
        </p:txBody>
      </p:sp>
      <p:sp>
        <p:nvSpPr>
          <p:cNvPr id="17" name="TextBox 16"/>
          <p:cNvSpPr txBox="1"/>
          <p:nvPr/>
        </p:nvSpPr>
        <p:spPr>
          <a:xfrm>
            <a:off x="3275856" y="4365104"/>
            <a:ext cx="2736304" cy="1169551"/>
          </a:xfrm>
          <a:prstGeom prst="rect">
            <a:avLst/>
          </a:prstGeom>
          <a:noFill/>
        </p:spPr>
        <p:txBody>
          <a:bodyPr wrap="square" rtlCol="0">
            <a:spAutoFit/>
          </a:bodyPr>
          <a:lstStyle/>
          <a:p>
            <a:r>
              <a:rPr lang="ru-RU" sz="1400" dirty="0" smtClean="0">
                <a:solidFill>
                  <a:schemeClr val="bg1">
                    <a:lumMod val="50000"/>
                  </a:schemeClr>
                </a:solidFill>
              </a:rPr>
              <a:t>Включает 3 фильтра, автоматический обогрев воздуха, </a:t>
            </a:r>
            <a:r>
              <a:rPr lang="ru-RU" sz="1400" dirty="0">
                <a:solidFill>
                  <a:schemeClr val="bg1">
                    <a:lumMod val="50000"/>
                  </a:schemeClr>
                </a:solidFill>
              </a:rPr>
              <a:t>за </a:t>
            </a:r>
            <a:r>
              <a:rPr lang="ru-RU" sz="1400" dirty="0" smtClean="0">
                <a:solidFill>
                  <a:schemeClr val="bg1">
                    <a:lumMod val="50000"/>
                  </a:schemeClr>
                </a:solidFill>
              </a:rPr>
              <a:t>исключением  контроля уровня СО2</a:t>
            </a:r>
            <a:r>
              <a:rPr lang="en-US" sz="1400" dirty="0">
                <a:solidFill>
                  <a:schemeClr val="bg1">
                    <a:lumMod val="50000"/>
                  </a:schemeClr>
                </a:solidFill>
              </a:rPr>
              <a:t> </a:t>
            </a:r>
            <a:r>
              <a:rPr lang="ru-RU" sz="1400" dirty="0">
                <a:solidFill>
                  <a:schemeClr val="bg1">
                    <a:lumMod val="50000"/>
                  </a:schemeClr>
                </a:solidFill>
              </a:rPr>
              <a:t>и управления по </a:t>
            </a:r>
            <a:r>
              <a:rPr lang="en-US" sz="1400" dirty="0" err="1">
                <a:solidFill>
                  <a:schemeClr val="bg1">
                    <a:lumMod val="50000"/>
                  </a:schemeClr>
                </a:solidFill>
              </a:rPr>
              <a:t>wifi</a:t>
            </a:r>
            <a:r>
              <a:rPr lang="ru-RU" sz="1400" dirty="0" smtClean="0">
                <a:solidFill>
                  <a:schemeClr val="bg1">
                    <a:lumMod val="50000"/>
                  </a:schemeClr>
                </a:solidFill>
              </a:rPr>
              <a:t>.</a:t>
            </a:r>
            <a:endParaRPr lang="ru-RU" sz="1400" dirty="0">
              <a:solidFill>
                <a:schemeClr val="bg1">
                  <a:lumMod val="50000"/>
                </a:schemeClr>
              </a:solidFill>
            </a:endParaRPr>
          </a:p>
        </p:txBody>
      </p:sp>
      <p:sp>
        <p:nvSpPr>
          <p:cNvPr id="18" name="TextBox 17"/>
          <p:cNvSpPr txBox="1"/>
          <p:nvPr/>
        </p:nvSpPr>
        <p:spPr>
          <a:xfrm>
            <a:off x="6156176" y="4365104"/>
            <a:ext cx="2736304" cy="1169551"/>
          </a:xfrm>
          <a:prstGeom prst="rect">
            <a:avLst/>
          </a:prstGeom>
          <a:noFill/>
        </p:spPr>
        <p:txBody>
          <a:bodyPr wrap="square" rtlCol="0">
            <a:spAutoFit/>
          </a:bodyPr>
          <a:lstStyle/>
          <a:p>
            <a:r>
              <a:rPr lang="ru-RU" sz="1400" dirty="0" smtClean="0">
                <a:solidFill>
                  <a:schemeClr val="bg1">
                    <a:lumMod val="50000"/>
                  </a:schemeClr>
                </a:solidFill>
              </a:rPr>
              <a:t>Включает 3 фильтра, </a:t>
            </a:r>
            <a:r>
              <a:rPr lang="ru-RU" sz="1400" dirty="0">
                <a:solidFill>
                  <a:schemeClr val="bg1">
                    <a:lumMod val="50000"/>
                  </a:schemeClr>
                </a:solidFill>
              </a:rPr>
              <a:t>управление по </a:t>
            </a:r>
            <a:r>
              <a:rPr lang="en-US" sz="1400" dirty="0" err="1">
                <a:solidFill>
                  <a:schemeClr val="bg1">
                    <a:lumMod val="50000"/>
                  </a:schemeClr>
                </a:solidFill>
              </a:rPr>
              <a:t>wifi</a:t>
            </a:r>
            <a:r>
              <a:rPr lang="ru-RU" sz="1400" dirty="0" smtClean="0">
                <a:solidFill>
                  <a:schemeClr val="bg1">
                    <a:lumMod val="50000"/>
                  </a:schemeClr>
                </a:solidFill>
              </a:rPr>
              <a:t>, автоматический обогрев воздуха и контроля уровня СО2, </a:t>
            </a:r>
            <a:r>
              <a:rPr lang="ru-RU" sz="1400" dirty="0">
                <a:solidFill>
                  <a:schemeClr val="bg1">
                    <a:lumMod val="50000"/>
                  </a:schemeClr>
                </a:solidFill>
              </a:rPr>
              <a:t>полный набор </a:t>
            </a:r>
            <a:r>
              <a:rPr lang="ru-RU" sz="1400" dirty="0" smtClean="0">
                <a:solidFill>
                  <a:schemeClr val="bg1">
                    <a:lumMod val="50000"/>
                  </a:schemeClr>
                </a:solidFill>
              </a:rPr>
              <a:t>функций</a:t>
            </a:r>
            <a:r>
              <a:rPr lang="en-US" sz="1400" dirty="0" smtClean="0">
                <a:solidFill>
                  <a:schemeClr val="bg1">
                    <a:lumMod val="50000"/>
                  </a:schemeClr>
                </a:solidFill>
              </a:rPr>
              <a:t> </a:t>
            </a:r>
            <a:r>
              <a:rPr lang="ru-RU" sz="1400" dirty="0" smtClean="0">
                <a:solidFill>
                  <a:schemeClr val="bg1">
                    <a:lumMod val="50000"/>
                  </a:schemeClr>
                </a:solidFill>
              </a:rPr>
              <a:t>и управление </a:t>
            </a:r>
            <a:r>
              <a:rPr lang="ru-RU" sz="1400" dirty="0">
                <a:solidFill>
                  <a:schemeClr val="bg1">
                    <a:lumMod val="50000"/>
                  </a:schemeClr>
                </a:solidFill>
              </a:rPr>
              <a:t>по </a:t>
            </a:r>
            <a:r>
              <a:rPr lang="en-US" sz="1400" dirty="0" err="1">
                <a:solidFill>
                  <a:schemeClr val="bg1">
                    <a:lumMod val="50000"/>
                  </a:schemeClr>
                </a:solidFill>
              </a:rPr>
              <a:t>wifi</a:t>
            </a:r>
            <a:r>
              <a:rPr lang="ru-RU" sz="1400" dirty="0" smtClean="0">
                <a:solidFill>
                  <a:schemeClr val="bg1">
                    <a:lumMod val="50000"/>
                  </a:schemeClr>
                </a:solidFill>
              </a:rPr>
              <a:t>.</a:t>
            </a:r>
            <a:endParaRPr lang="ru-RU" sz="1400" dirty="0">
              <a:solidFill>
                <a:schemeClr val="bg1">
                  <a:lumMod val="50000"/>
                </a:schemeClr>
              </a:solidFill>
            </a:endParaRPr>
          </a:p>
        </p:txBody>
      </p:sp>
      <p:sp>
        <p:nvSpPr>
          <p:cNvPr id="3" name="Прямоугольник 2"/>
          <p:cNvSpPr/>
          <p:nvPr/>
        </p:nvSpPr>
        <p:spPr>
          <a:xfrm>
            <a:off x="409434" y="4246999"/>
            <a:ext cx="720000" cy="112201"/>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384008" y="4246999"/>
            <a:ext cx="2520000" cy="1122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363615" y="4246999"/>
            <a:ext cx="1260000" cy="112201"/>
          </a:xfrm>
          <a:prstGeom prst="rect">
            <a:avLst/>
          </a:prstGeom>
          <a:solidFill>
            <a:srgbClr val="89C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6264328" y="4246999"/>
            <a:ext cx="2520000" cy="1122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6243935" y="4246999"/>
            <a:ext cx="2520000" cy="112201"/>
          </a:xfrm>
          <a:prstGeom prst="rect">
            <a:avLst/>
          </a:prstGeom>
          <a:solidFill>
            <a:srgbClr val="91D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2" descr="D:\_Вентиляция\Продукт\Картинки прибора Ballu\11622_Ballu_3D_Pritochka_05_c1-Ref.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7784" y="1268760"/>
            <a:ext cx="1980000" cy="25548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_Вентиляция\Продукт\Картинки прибора Ballu\11622_Ballu_3D_Pritochka_05_c1-Ref.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82000" y="1268760"/>
            <a:ext cx="1980000" cy="25548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D:\_Вентиляция\Продукт\Картинки прибора Ballu\11622_Ballu_3D_Pritochka_05_c1-Ref.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90312" y="1268760"/>
            <a:ext cx="1980000" cy="255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34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0" y="260648"/>
            <a:ext cx="9324528" cy="6597352"/>
            <a:chOff x="0" y="260648"/>
            <a:chExt cx="9324528" cy="6597352"/>
          </a:xfrm>
        </p:grpSpPr>
        <p:pic>
          <p:nvPicPr>
            <p:cNvPr id="39"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879676"/>
              <a:ext cx="9144000" cy="597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graphicFrame>
        <p:nvGraphicFramePr>
          <p:cNvPr id="12" name="Диаграмма 11"/>
          <p:cNvGraphicFramePr>
            <a:graphicFrameLocks noGrp="1"/>
          </p:cNvGraphicFramePr>
          <p:nvPr>
            <p:extLst>
              <p:ext uri="{D42A27DB-BD31-4B8C-83A1-F6EECF244321}">
                <p14:modId xmlns:p14="http://schemas.microsoft.com/office/powerpoint/2010/main" val="2732535845"/>
              </p:ext>
            </p:extLst>
          </p:nvPr>
        </p:nvGraphicFramePr>
        <p:xfrm>
          <a:off x="-1188640" y="531962"/>
          <a:ext cx="9290137" cy="606468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755576" y="3564305"/>
            <a:ext cx="1224136" cy="584775"/>
          </a:xfrm>
          <a:prstGeom prst="rect">
            <a:avLst/>
          </a:prstGeom>
          <a:noFill/>
        </p:spPr>
        <p:txBody>
          <a:bodyPr wrap="square" rtlCol="0">
            <a:spAutoFit/>
          </a:bodyPr>
          <a:lstStyle/>
          <a:p>
            <a:r>
              <a:rPr lang="ru-RU" sz="3200" b="1" dirty="0" smtClean="0">
                <a:solidFill>
                  <a:schemeClr val="accent5">
                    <a:lumMod val="50000"/>
                  </a:schemeClr>
                </a:solidFill>
              </a:rPr>
              <a:t>Азот</a:t>
            </a:r>
            <a:endParaRPr lang="ru-RU" sz="2400" b="1" dirty="0">
              <a:solidFill>
                <a:schemeClr val="accent5">
                  <a:lumMod val="50000"/>
                </a:schemeClr>
              </a:solidFill>
            </a:endParaRPr>
          </a:p>
        </p:txBody>
      </p:sp>
      <p:sp>
        <p:nvSpPr>
          <p:cNvPr id="10" name="TextBox 9"/>
          <p:cNvSpPr txBox="1"/>
          <p:nvPr/>
        </p:nvSpPr>
        <p:spPr>
          <a:xfrm>
            <a:off x="2987824" y="2641267"/>
            <a:ext cx="2088232" cy="584775"/>
          </a:xfrm>
          <a:prstGeom prst="rect">
            <a:avLst/>
          </a:prstGeom>
          <a:noFill/>
        </p:spPr>
        <p:txBody>
          <a:bodyPr wrap="square" rtlCol="0">
            <a:spAutoFit/>
          </a:bodyPr>
          <a:lstStyle/>
          <a:p>
            <a:r>
              <a:rPr lang="ru-RU" sz="3200" b="1" dirty="0" smtClean="0">
                <a:solidFill>
                  <a:schemeClr val="accent5">
                    <a:lumMod val="20000"/>
                    <a:lumOff val="80000"/>
                  </a:schemeClr>
                </a:solidFill>
                <a:effectLst>
                  <a:outerShdw blurRad="38100" dist="38100" dir="2700000" algn="tl">
                    <a:srgbClr val="000000">
                      <a:alpha val="43137"/>
                    </a:srgbClr>
                  </a:outerShdw>
                </a:effectLst>
              </a:rPr>
              <a:t>Кислород</a:t>
            </a:r>
            <a:endParaRPr lang="ru-RU" sz="2400" b="1" dirty="0">
              <a:solidFill>
                <a:schemeClr val="accent5">
                  <a:lumMod val="20000"/>
                  <a:lumOff val="80000"/>
                </a:schemeClr>
              </a:solidFill>
              <a:effectLst>
                <a:outerShdw blurRad="38100" dist="38100" dir="2700000" algn="tl">
                  <a:srgbClr val="000000">
                    <a:alpha val="43137"/>
                  </a:srgbClr>
                </a:outerShdw>
              </a:effectLst>
            </a:endParaRPr>
          </a:p>
        </p:txBody>
      </p:sp>
      <p:sp>
        <p:nvSpPr>
          <p:cNvPr id="11" name="TextBox 10"/>
          <p:cNvSpPr txBox="1"/>
          <p:nvPr/>
        </p:nvSpPr>
        <p:spPr>
          <a:xfrm>
            <a:off x="5148064" y="2699628"/>
            <a:ext cx="1368152" cy="369332"/>
          </a:xfrm>
          <a:prstGeom prst="rect">
            <a:avLst/>
          </a:prstGeom>
          <a:noFill/>
        </p:spPr>
        <p:txBody>
          <a:bodyPr wrap="square" rtlCol="0">
            <a:spAutoFit/>
          </a:bodyPr>
          <a:lstStyle/>
          <a:p>
            <a:r>
              <a:rPr lang="ru-RU" dirty="0" smtClean="0">
                <a:solidFill>
                  <a:schemeClr val="accent3">
                    <a:lumMod val="75000"/>
                  </a:schemeClr>
                </a:solidFill>
              </a:rPr>
              <a:t>Аргон</a:t>
            </a:r>
            <a:endParaRPr lang="ru-RU" sz="1400" dirty="0">
              <a:solidFill>
                <a:schemeClr val="accent3">
                  <a:lumMod val="75000"/>
                </a:schemeClr>
              </a:solidFill>
            </a:endParaRPr>
          </a:p>
        </p:txBody>
      </p:sp>
      <p:sp>
        <p:nvSpPr>
          <p:cNvPr id="13" name="TextBox 12"/>
          <p:cNvSpPr txBox="1"/>
          <p:nvPr/>
        </p:nvSpPr>
        <p:spPr>
          <a:xfrm>
            <a:off x="5652120" y="3659157"/>
            <a:ext cx="3312368" cy="523220"/>
          </a:xfrm>
          <a:prstGeom prst="rect">
            <a:avLst/>
          </a:prstGeom>
          <a:noFill/>
        </p:spPr>
        <p:txBody>
          <a:bodyPr wrap="square" rtlCol="0">
            <a:spAutoFit/>
          </a:bodyPr>
          <a:lstStyle/>
          <a:p>
            <a:r>
              <a:rPr lang="ru-RU" sz="2800" b="1" dirty="0" smtClean="0">
                <a:solidFill>
                  <a:srgbClr val="C00000"/>
                </a:solidFill>
              </a:rPr>
              <a:t>Углекислый газ СО2</a:t>
            </a:r>
            <a:endParaRPr lang="ru-RU" sz="2000" b="1" dirty="0">
              <a:solidFill>
                <a:srgbClr val="C00000"/>
              </a:solidFill>
            </a:endParaRPr>
          </a:p>
        </p:txBody>
      </p:sp>
      <p:sp>
        <p:nvSpPr>
          <p:cNvPr id="4" name="Овал 3"/>
          <p:cNvSpPr/>
          <p:nvPr/>
        </p:nvSpPr>
        <p:spPr>
          <a:xfrm>
            <a:off x="2123728" y="4581128"/>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840354" y="4317176"/>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2627784" y="4725144"/>
            <a:ext cx="216024" cy="216024"/>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1367644" y="2717630"/>
            <a:ext cx="216024" cy="216024"/>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130844" y="2706943"/>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2468739" y="4430491"/>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2475855" y="2556306"/>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1295636" y="4305488"/>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4355976" y="4005064"/>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815916" y="4509120"/>
            <a:ext cx="216024" cy="216024"/>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3001793" y="3840628"/>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689440" y="3054340"/>
            <a:ext cx="343404" cy="343404"/>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2632399" y="1844824"/>
            <a:ext cx="343404" cy="343404"/>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006350" y="4862676"/>
            <a:ext cx="343404" cy="343404"/>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1835696" y="2116220"/>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1691680" y="3515141"/>
            <a:ext cx="144016" cy="144016"/>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2475855" y="3371125"/>
            <a:ext cx="216024" cy="216024"/>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2262628" y="394830"/>
            <a:ext cx="6557844" cy="646331"/>
          </a:xfrm>
          <a:prstGeom prst="rect">
            <a:avLst/>
          </a:prstGeom>
          <a:noFill/>
        </p:spPr>
        <p:txBody>
          <a:bodyPr wrap="square" rtlCol="0">
            <a:spAutoFit/>
          </a:bodyPr>
          <a:lstStyle/>
          <a:p>
            <a:r>
              <a:rPr lang="ru-RU" sz="3600" b="1" dirty="0" smtClean="0">
                <a:solidFill>
                  <a:srgbClr val="89CC40"/>
                </a:solidFill>
              </a:rPr>
              <a:t>Состав атмосферного воздуха</a:t>
            </a:r>
            <a:endParaRPr lang="ru-RU" sz="2800" b="1" dirty="0">
              <a:solidFill>
                <a:srgbClr val="89CC40"/>
              </a:solidFill>
            </a:endParaRPr>
          </a:p>
        </p:txBody>
      </p:sp>
      <p:sp>
        <p:nvSpPr>
          <p:cNvPr id="30" name="TextBox 29"/>
          <p:cNvSpPr txBox="1"/>
          <p:nvPr/>
        </p:nvSpPr>
        <p:spPr>
          <a:xfrm>
            <a:off x="5364088" y="4182377"/>
            <a:ext cx="3600400" cy="1323439"/>
          </a:xfrm>
          <a:prstGeom prst="rect">
            <a:avLst/>
          </a:prstGeom>
          <a:noFill/>
        </p:spPr>
        <p:txBody>
          <a:bodyPr wrap="square" rtlCol="0">
            <a:spAutoFit/>
          </a:bodyPr>
          <a:lstStyle/>
          <a:p>
            <a:r>
              <a:rPr lang="en-US" sz="1600" dirty="0" smtClean="0">
                <a:solidFill>
                  <a:schemeClr val="tx1">
                    <a:lumMod val="75000"/>
                    <a:lumOff val="25000"/>
                  </a:schemeClr>
                </a:solidFill>
              </a:rPr>
              <a:t>- </a:t>
            </a:r>
            <a:r>
              <a:rPr lang="ru-RU" sz="1600" dirty="0" smtClean="0">
                <a:solidFill>
                  <a:schemeClr val="tx1">
                    <a:lumMod val="75000"/>
                    <a:lumOff val="25000"/>
                  </a:schemeClr>
                </a:solidFill>
              </a:rPr>
              <a:t>удушающий газ, в </a:t>
            </a:r>
            <a:r>
              <a:rPr lang="ru-RU" sz="1600" dirty="0">
                <a:solidFill>
                  <a:schemeClr val="tx1">
                    <a:lumMod val="75000"/>
                    <a:lumOff val="25000"/>
                  </a:schemeClr>
                </a:solidFill>
              </a:rPr>
              <a:t>концентрации более 1% </a:t>
            </a:r>
            <a:r>
              <a:rPr lang="ru-RU" sz="1600" dirty="0" smtClean="0">
                <a:solidFill>
                  <a:schemeClr val="tx1">
                    <a:lumMod val="75000"/>
                    <a:lumOff val="25000"/>
                  </a:schemeClr>
                </a:solidFill>
              </a:rPr>
              <a:t>негативно влияет на состояние и здоровье человека</a:t>
            </a:r>
            <a:r>
              <a:rPr lang="ru-RU" sz="1600" dirty="0">
                <a:solidFill>
                  <a:schemeClr val="tx1">
                    <a:lumMod val="75000"/>
                    <a:lumOff val="25000"/>
                  </a:schemeClr>
                </a:solidFill>
              </a:rPr>
              <a:t>, </a:t>
            </a:r>
            <a:endParaRPr lang="ru-RU" sz="1600" dirty="0" smtClean="0">
              <a:solidFill>
                <a:schemeClr val="tx1">
                  <a:lumMod val="75000"/>
                  <a:lumOff val="25000"/>
                </a:schemeClr>
              </a:solidFill>
            </a:endParaRPr>
          </a:p>
          <a:p>
            <a:r>
              <a:rPr lang="ru-RU" sz="1600" dirty="0" smtClean="0">
                <a:solidFill>
                  <a:schemeClr val="tx1">
                    <a:lumMod val="75000"/>
                    <a:lumOff val="25000"/>
                  </a:schemeClr>
                </a:solidFill>
              </a:rPr>
              <a:t>а при </a:t>
            </a:r>
            <a:r>
              <a:rPr lang="ru-RU" sz="1600" dirty="0">
                <a:solidFill>
                  <a:schemeClr val="tx1">
                    <a:lumMod val="75000"/>
                    <a:lumOff val="25000"/>
                  </a:schemeClr>
                </a:solidFill>
              </a:rPr>
              <a:t>концентрации </a:t>
            </a:r>
            <a:r>
              <a:rPr lang="ru-RU" sz="1600" dirty="0" smtClean="0">
                <a:solidFill>
                  <a:schemeClr val="tx1">
                    <a:lumMod val="75000"/>
                    <a:lumOff val="25000"/>
                  </a:schemeClr>
                </a:solidFill>
              </a:rPr>
              <a:t>более 7% опасен для жизни.</a:t>
            </a:r>
            <a:endParaRPr lang="ru-RU" sz="1600" dirty="0">
              <a:solidFill>
                <a:schemeClr val="tx1">
                  <a:lumMod val="75000"/>
                  <a:lumOff val="25000"/>
                </a:schemeClr>
              </a:solidFill>
            </a:endParaRPr>
          </a:p>
        </p:txBody>
      </p:sp>
    </p:spTree>
    <p:extLst>
      <p:ext uri="{BB962C8B-B14F-4D97-AF65-F5344CB8AC3E}">
        <p14:creationId xmlns:p14="http://schemas.microsoft.com/office/powerpoint/2010/main" val="974596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628800"/>
            <a:ext cx="7416824" cy="2800767"/>
          </a:xfrm>
          <a:prstGeom prst="rect">
            <a:avLst/>
          </a:prstGeom>
          <a:noFill/>
        </p:spPr>
        <p:txBody>
          <a:bodyPr wrap="square" rtlCol="0">
            <a:spAutoFit/>
          </a:bodyPr>
          <a:lstStyle/>
          <a:p>
            <a:pPr algn="ctr"/>
            <a:r>
              <a:rPr lang="ru-RU" sz="8800" b="1" dirty="0" smtClean="0">
                <a:solidFill>
                  <a:srgbClr val="FF0000"/>
                </a:solidFill>
              </a:rPr>
              <a:t>Прибор в интерьере</a:t>
            </a:r>
            <a:endParaRPr lang="ru-RU" sz="8800" b="1" dirty="0">
              <a:solidFill>
                <a:srgbClr val="FF0000"/>
              </a:solidFill>
            </a:endParaRPr>
          </a:p>
        </p:txBody>
      </p:sp>
      <p:pic>
        <p:nvPicPr>
          <p:cNvPr id="2050" name="Picture 2" descr="C:\Users\strelkov_a\Downloads\hdoboi.org-3276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_Вентиляция\_BALLU\Картинки прибора Ballu\10848_Ballu_Прит_вент_06_Fron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8660" y="1844824"/>
            <a:ext cx="1198716" cy="899037"/>
          </a:xfrm>
          <a:prstGeom prst="rect">
            <a:avLst/>
          </a:prstGeom>
          <a:noFill/>
          <a:effectLst>
            <a:outerShdw blurRad="50800" dist="76200" dir="1200000" algn="l" rotWithShape="0">
              <a:prstClr val="black">
                <a:alpha val="13000"/>
              </a:prstClr>
            </a:outerShdw>
          </a:effectLst>
          <a:extLst>
            <a:ext uri="{909E8E84-426E-40DD-AFC4-6F175D3DCCD1}">
              <a14:hiddenFill xmlns:a14="http://schemas.microsoft.com/office/drawing/2010/main">
                <a:solidFill>
                  <a:srgbClr val="FFFFFF"/>
                </a:solidFill>
              </a14:hiddenFill>
            </a:ext>
          </a:extLst>
        </p:spPr>
      </p:pic>
      <p:sp>
        <p:nvSpPr>
          <p:cNvPr id="6" name="Овал 5"/>
          <p:cNvSpPr/>
          <p:nvPr/>
        </p:nvSpPr>
        <p:spPr>
          <a:xfrm>
            <a:off x="6205471" y="2924944"/>
            <a:ext cx="654074" cy="654074"/>
          </a:xfrm>
          <a:prstGeom prst="ellipse">
            <a:avLst/>
          </a:prstGeom>
          <a:gradFill flip="none" rotWithShape="1">
            <a:gsLst>
              <a:gs pos="0">
                <a:schemeClr val="bg1">
                  <a:alpha val="43000"/>
                </a:schemeClr>
              </a:gs>
              <a:gs pos="90000">
                <a:schemeClr val="accent1">
                  <a:tint val="44500"/>
                  <a:satMod val="160000"/>
                  <a:alpha val="63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3399FF"/>
                </a:solidFill>
              </a:rPr>
              <a:t>О2</a:t>
            </a:r>
          </a:p>
        </p:txBody>
      </p:sp>
      <p:sp>
        <p:nvSpPr>
          <p:cNvPr id="7" name="Овал 6"/>
          <p:cNvSpPr/>
          <p:nvPr/>
        </p:nvSpPr>
        <p:spPr>
          <a:xfrm>
            <a:off x="4883378" y="2805463"/>
            <a:ext cx="443927" cy="443927"/>
          </a:xfrm>
          <a:prstGeom prst="ellipse">
            <a:avLst/>
          </a:prstGeom>
          <a:gradFill flip="none" rotWithShape="1">
            <a:gsLst>
              <a:gs pos="0">
                <a:schemeClr val="bg1">
                  <a:alpha val="43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3399FF"/>
                </a:solidFill>
              </a:rPr>
              <a:t>О2</a:t>
            </a:r>
          </a:p>
        </p:txBody>
      </p:sp>
      <p:sp>
        <p:nvSpPr>
          <p:cNvPr id="8" name="Овал 7"/>
          <p:cNvSpPr/>
          <p:nvPr/>
        </p:nvSpPr>
        <p:spPr>
          <a:xfrm>
            <a:off x="5255165" y="548680"/>
            <a:ext cx="654074" cy="654074"/>
          </a:xfrm>
          <a:prstGeom prst="ellipse">
            <a:avLst/>
          </a:prstGeom>
          <a:gradFill flip="none" rotWithShape="1">
            <a:gsLst>
              <a:gs pos="0">
                <a:schemeClr val="bg1">
                  <a:alpha val="43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3399FF"/>
                </a:solidFill>
              </a:rPr>
              <a:t>О2</a:t>
            </a:r>
          </a:p>
        </p:txBody>
      </p:sp>
      <p:sp>
        <p:nvSpPr>
          <p:cNvPr id="9" name="Овал 8"/>
          <p:cNvSpPr/>
          <p:nvPr/>
        </p:nvSpPr>
        <p:spPr>
          <a:xfrm>
            <a:off x="2915816" y="5373216"/>
            <a:ext cx="654074" cy="654074"/>
          </a:xfrm>
          <a:prstGeom prst="ellipse">
            <a:avLst/>
          </a:prstGeom>
          <a:gradFill flip="none" rotWithShape="1">
            <a:gsLst>
              <a:gs pos="0">
                <a:schemeClr val="bg1">
                  <a:alpha val="30000"/>
                </a:schemeClr>
              </a:gs>
              <a:gs pos="90000">
                <a:schemeClr val="accent1">
                  <a:tint val="44500"/>
                  <a:satMod val="160000"/>
                  <a:alpha val="42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399FF"/>
                </a:solidFill>
              </a:rPr>
              <a:t>О2</a:t>
            </a:r>
            <a:endParaRPr lang="ru-RU" b="1" dirty="0">
              <a:solidFill>
                <a:srgbClr val="3399FF"/>
              </a:solidFill>
            </a:endParaRPr>
          </a:p>
        </p:txBody>
      </p:sp>
      <p:sp>
        <p:nvSpPr>
          <p:cNvPr id="10" name="Овал 9"/>
          <p:cNvSpPr/>
          <p:nvPr/>
        </p:nvSpPr>
        <p:spPr>
          <a:xfrm>
            <a:off x="7794404" y="5877272"/>
            <a:ext cx="443927" cy="443927"/>
          </a:xfrm>
          <a:prstGeom prst="ellipse">
            <a:avLst/>
          </a:prstGeom>
          <a:gradFill flip="none" rotWithShape="1">
            <a:gsLst>
              <a:gs pos="0">
                <a:schemeClr val="bg1">
                  <a:alpha val="43000"/>
                </a:schemeClr>
              </a:gs>
              <a:gs pos="90000">
                <a:schemeClr val="accent1">
                  <a:tint val="44500"/>
                  <a:satMod val="160000"/>
                  <a:alpha val="75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3399FF"/>
                </a:solidFill>
              </a:rPr>
              <a:t>О2</a:t>
            </a:r>
          </a:p>
        </p:txBody>
      </p:sp>
      <p:sp>
        <p:nvSpPr>
          <p:cNvPr id="11" name="Овал 10"/>
          <p:cNvSpPr/>
          <p:nvPr/>
        </p:nvSpPr>
        <p:spPr>
          <a:xfrm>
            <a:off x="3242853" y="2072378"/>
            <a:ext cx="443927" cy="443927"/>
          </a:xfrm>
          <a:prstGeom prst="ellipse">
            <a:avLst/>
          </a:prstGeom>
          <a:gradFill flip="none" rotWithShape="1">
            <a:gsLst>
              <a:gs pos="0">
                <a:schemeClr val="bg1">
                  <a:alpha val="43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3399FF"/>
                </a:solidFill>
              </a:rPr>
              <a:t>О2</a:t>
            </a:r>
          </a:p>
        </p:txBody>
      </p:sp>
      <p:sp>
        <p:nvSpPr>
          <p:cNvPr id="12" name="Овал 11"/>
          <p:cNvSpPr/>
          <p:nvPr/>
        </p:nvSpPr>
        <p:spPr>
          <a:xfrm>
            <a:off x="5909239" y="4293096"/>
            <a:ext cx="851880" cy="851880"/>
          </a:xfrm>
          <a:prstGeom prst="ellipse">
            <a:avLst/>
          </a:prstGeom>
          <a:gradFill flip="none" rotWithShape="1">
            <a:gsLst>
              <a:gs pos="0">
                <a:schemeClr val="bg1">
                  <a:alpha val="43000"/>
                </a:schemeClr>
              </a:gs>
              <a:gs pos="90000">
                <a:schemeClr val="accent1">
                  <a:tint val="44500"/>
                  <a:satMod val="160000"/>
                  <a:alpha val="39000"/>
                </a:schemeClr>
              </a:gs>
              <a:gs pos="100000">
                <a:schemeClr val="accent1">
                  <a:tint val="23500"/>
                  <a:satMod val="160000"/>
                  <a:alpha val="1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3399FF"/>
                </a:solidFill>
              </a:rPr>
              <a:t>О2</a:t>
            </a:r>
            <a:endParaRPr lang="ru-RU" sz="2400" b="1" dirty="0">
              <a:solidFill>
                <a:srgbClr val="3399FF"/>
              </a:solidFill>
            </a:endParaRPr>
          </a:p>
        </p:txBody>
      </p:sp>
      <p:sp>
        <p:nvSpPr>
          <p:cNvPr id="13" name="Овал 12"/>
          <p:cNvSpPr/>
          <p:nvPr/>
        </p:nvSpPr>
        <p:spPr>
          <a:xfrm>
            <a:off x="1475656" y="2481017"/>
            <a:ext cx="443927" cy="443927"/>
          </a:xfrm>
          <a:prstGeom prst="ellipse">
            <a:avLst/>
          </a:prstGeom>
          <a:gradFill flip="none" rotWithShape="1">
            <a:gsLst>
              <a:gs pos="0">
                <a:schemeClr val="bg1">
                  <a:alpha val="43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3399FF"/>
                </a:solidFill>
              </a:rPr>
              <a:t>О2</a:t>
            </a:r>
          </a:p>
        </p:txBody>
      </p:sp>
      <p:sp>
        <p:nvSpPr>
          <p:cNvPr id="14" name="Овал 13"/>
          <p:cNvSpPr/>
          <p:nvPr/>
        </p:nvSpPr>
        <p:spPr>
          <a:xfrm>
            <a:off x="3359743" y="404664"/>
            <a:ext cx="654074" cy="654074"/>
          </a:xfrm>
          <a:prstGeom prst="ellipse">
            <a:avLst/>
          </a:prstGeom>
          <a:gradFill flip="none" rotWithShape="1">
            <a:gsLst>
              <a:gs pos="0">
                <a:schemeClr val="bg1">
                  <a:alpha val="14000"/>
                </a:schemeClr>
              </a:gs>
              <a:gs pos="90000">
                <a:schemeClr val="accent1">
                  <a:tint val="44500"/>
                  <a:satMod val="160000"/>
                  <a:alpha val="39000"/>
                </a:schemeClr>
              </a:gs>
              <a:gs pos="100000">
                <a:schemeClr val="accent1">
                  <a:tint val="23500"/>
                  <a:satMod val="160000"/>
                  <a:alpha val="3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3399FF"/>
                </a:solidFill>
              </a:rPr>
              <a:t>О2</a:t>
            </a:r>
          </a:p>
        </p:txBody>
      </p:sp>
      <p:sp>
        <p:nvSpPr>
          <p:cNvPr id="15" name="Овал 14"/>
          <p:cNvSpPr/>
          <p:nvPr/>
        </p:nvSpPr>
        <p:spPr>
          <a:xfrm>
            <a:off x="4824028" y="5677175"/>
            <a:ext cx="684076" cy="684076"/>
          </a:xfrm>
          <a:prstGeom prst="ellipse">
            <a:avLst/>
          </a:prstGeom>
          <a:gradFill flip="none" rotWithShape="1">
            <a:gsLst>
              <a:gs pos="0">
                <a:schemeClr val="bg1">
                  <a:alpha val="20000"/>
                </a:schemeClr>
              </a:gs>
              <a:gs pos="9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3399FF"/>
                </a:solidFill>
              </a:rPr>
              <a:t>О2</a:t>
            </a:r>
            <a:endParaRPr lang="ru-RU" sz="2000" b="1" dirty="0">
              <a:solidFill>
                <a:srgbClr val="3399FF"/>
              </a:solidFill>
            </a:endParaRPr>
          </a:p>
        </p:txBody>
      </p:sp>
      <p:pic>
        <p:nvPicPr>
          <p:cNvPr id="18"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0272"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pic>
        <p:nvPicPr>
          <p:cNvPr id="3" name="Picture 2" descr="D:\_Вентиляция\_BALLU\Картинки прибора Ballu\10848_Ballu_Прит_вент_06_c2-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1550" y="4315956"/>
            <a:ext cx="96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301208"/>
            <a:ext cx="9144000" cy="1323439"/>
          </a:xfrm>
          <a:prstGeom prst="rect">
            <a:avLst/>
          </a:prstGeom>
          <a:solidFill>
            <a:schemeClr val="bg1">
              <a:alpha val="60000"/>
            </a:schemeClr>
          </a:solidFill>
        </p:spPr>
        <p:txBody>
          <a:bodyPr wrap="square" rtlCol="0">
            <a:spAutoFit/>
          </a:bodyPr>
          <a:lstStyle/>
          <a:p>
            <a:r>
              <a:rPr lang="en-US" sz="4000" b="1" dirty="0" smtClean="0">
                <a:solidFill>
                  <a:srgbClr val="89CC40"/>
                </a:solidFill>
                <a:effectLst>
                  <a:outerShdw blurRad="38100" dist="38100" dir="2700000" algn="tl">
                    <a:srgbClr val="000000">
                      <a:alpha val="43137"/>
                    </a:srgbClr>
                  </a:outerShdw>
                </a:effectLst>
              </a:rPr>
              <a:t>	Ballu Air Master </a:t>
            </a:r>
          </a:p>
          <a:p>
            <a:r>
              <a:rPr lang="en-US" sz="4000" b="1" dirty="0" smtClean="0">
                <a:solidFill>
                  <a:srgbClr val="89CC40"/>
                </a:solidFill>
                <a:effectLst>
                  <a:outerShdw blurRad="38100" dist="38100" dir="2700000" algn="tl">
                    <a:srgbClr val="000000">
                      <a:alpha val="43137"/>
                    </a:srgbClr>
                  </a:outerShdw>
                </a:effectLst>
              </a:rPr>
              <a:t>	</a:t>
            </a:r>
            <a:r>
              <a:rPr lang="ru-RU" sz="4000" b="1" dirty="0" smtClean="0">
                <a:solidFill>
                  <a:srgbClr val="89CC40"/>
                </a:solidFill>
                <a:effectLst>
                  <a:outerShdw blurRad="38100" dist="38100" dir="2700000" algn="tl">
                    <a:srgbClr val="000000">
                      <a:alpha val="43137"/>
                    </a:srgbClr>
                  </a:outerShdw>
                </a:effectLst>
              </a:rPr>
              <a:t>Дышите чистым воздухом</a:t>
            </a:r>
            <a:endParaRPr lang="ru-RU" sz="4000" b="1" dirty="0">
              <a:solidFill>
                <a:srgbClr val="89CC4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9990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8" descr="http://tips-ua.com/img/e/5/e54b5ddd7c0a694a7a0a985a2c703173.jpe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764" y="717995"/>
            <a:ext cx="7601100" cy="120228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48" name="Прямоугольник 47"/>
          <p:cNvSpPr/>
          <p:nvPr/>
        </p:nvSpPr>
        <p:spPr>
          <a:xfrm rot="16200000">
            <a:off x="4124538" y="-3503849"/>
            <a:ext cx="894926" cy="9144002"/>
          </a:xfrm>
          <a:prstGeom prst="rect">
            <a:avLst/>
          </a:prstGeom>
          <a:gradFill flip="none" rotWithShape="1">
            <a:gsLst>
              <a:gs pos="0">
                <a:schemeClr val="bg1">
                  <a:alpha val="0"/>
                </a:schemeClr>
              </a:gs>
              <a:gs pos="49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p:cNvGrpSpPr/>
          <p:nvPr/>
        </p:nvGrpSpPr>
        <p:grpSpPr>
          <a:xfrm>
            <a:off x="0" y="1904999"/>
            <a:ext cx="9108504" cy="4953001"/>
            <a:chOff x="12848" y="1904999"/>
            <a:chExt cx="9131152" cy="4953001"/>
          </a:xfrm>
        </p:grpSpPr>
        <p:pic>
          <p:nvPicPr>
            <p:cNvPr id="3080" name="Picture 8" descr="http://tips-ua.com/img/e/5/e54b5ddd7c0a694a7a0a985a2c703173.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48" y="1904999"/>
              <a:ext cx="7620000" cy="495300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6" name="Picture 8" descr="http://tips-ua.com/img/e/5/e54b5ddd7c0a694a7a0a985a2c703173.jpe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5"/>
            <a:stretch/>
          </p:blipFill>
          <p:spPr bwMode="auto">
            <a:xfrm flipH="1">
              <a:off x="7596336" y="1904999"/>
              <a:ext cx="1547664" cy="4953001"/>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3" name="Прямоугольник 2"/>
          <p:cNvSpPr/>
          <p:nvPr/>
        </p:nvSpPr>
        <p:spPr>
          <a:xfrm>
            <a:off x="6012160" y="1041161"/>
            <a:ext cx="3131839" cy="5828413"/>
          </a:xfrm>
          <a:prstGeom prst="rect">
            <a:avLst/>
          </a:prstGeom>
          <a:gradFill flip="none" rotWithShape="1">
            <a:gsLst>
              <a:gs pos="0">
                <a:schemeClr val="bg1">
                  <a:alpha val="0"/>
                </a:schemeClr>
              </a:gs>
              <a:gs pos="49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Штриховая стрелка вправо 5"/>
          <p:cNvSpPr/>
          <p:nvPr/>
        </p:nvSpPr>
        <p:spPr>
          <a:xfrm rot="10800000">
            <a:off x="2915817" y="2348880"/>
            <a:ext cx="2588497" cy="1152128"/>
          </a:xfrm>
          <a:prstGeom prst="stripedRightArrow">
            <a:avLst>
              <a:gd name="adj1" fmla="val 80775"/>
              <a:gd name="adj2" fmla="val 40972"/>
            </a:avLst>
          </a:prstGeom>
          <a:gradFill flip="none" rotWithShape="0">
            <a:gsLst>
              <a:gs pos="0">
                <a:srgbClr val="5E9EFF"/>
              </a:gs>
              <a:gs pos="39999">
                <a:srgbClr val="85C2FF"/>
              </a:gs>
              <a:gs pos="70000">
                <a:srgbClr val="C4D6EB"/>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359441" y="2456813"/>
            <a:ext cx="2088232" cy="923330"/>
          </a:xfrm>
          <a:prstGeom prst="rect">
            <a:avLst/>
          </a:prstGeom>
          <a:noFill/>
        </p:spPr>
        <p:txBody>
          <a:bodyPr wrap="square" rtlCol="0">
            <a:spAutoFit/>
          </a:bodyPr>
          <a:lstStyle/>
          <a:p>
            <a:r>
              <a:rPr lang="ru-RU" b="1" dirty="0" smtClean="0">
                <a:solidFill>
                  <a:srgbClr val="002060"/>
                </a:solidFill>
              </a:rPr>
              <a:t>Вдох</a:t>
            </a:r>
          </a:p>
          <a:p>
            <a:r>
              <a:rPr lang="ru-RU" dirty="0" smtClean="0">
                <a:solidFill>
                  <a:srgbClr val="002060"/>
                </a:solidFill>
              </a:rPr>
              <a:t>Кислород - 21% </a:t>
            </a:r>
          </a:p>
          <a:p>
            <a:r>
              <a:rPr lang="en-US" dirty="0" smtClean="0">
                <a:solidFill>
                  <a:srgbClr val="002060"/>
                </a:solidFill>
              </a:rPr>
              <a:t>CO2 </a:t>
            </a:r>
            <a:r>
              <a:rPr lang="ru-RU" dirty="0" smtClean="0">
                <a:solidFill>
                  <a:srgbClr val="002060"/>
                </a:solidFill>
              </a:rPr>
              <a:t>- </a:t>
            </a:r>
            <a:r>
              <a:rPr lang="en-US" dirty="0" smtClean="0">
                <a:solidFill>
                  <a:srgbClr val="002060"/>
                </a:solidFill>
              </a:rPr>
              <a:t>0,03%</a:t>
            </a:r>
            <a:endParaRPr lang="ru-RU" dirty="0">
              <a:solidFill>
                <a:srgbClr val="002060"/>
              </a:solidFill>
            </a:endParaRPr>
          </a:p>
        </p:txBody>
      </p:sp>
      <p:sp>
        <p:nvSpPr>
          <p:cNvPr id="25" name="Штриховая стрелка вправо 24"/>
          <p:cNvSpPr/>
          <p:nvPr/>
        </p:nvSpPr>
        <p:spPr>
          <a:xfrm>
            <a:off x="4359767" y="3573016"/>
            <a:ext cx="2588497" cy="1152128"/>
          </a:xfrm>
          <a:prstGeom prst="stripedRightArrow">
            <a:avLst>
              <a:gd name="adj1" fmla="val 80775"/>
              <a:gd name="adj2" fmla="val 40972"/>
            </a:avLst>
          </a:prstGeom>
          <a:gradFill flip="none" rotWithShape="1">
            <a:gsLst>
              <a:gs pos="0">
                <a:schemeClr val="bg1"/>
              </a:gs>
              <a:gs pos="39999">
                <a:schemeClr val="tx2">
                  <a:lumMod val="20000"/>
                  <a:lumOff val="80000"/>
                </a:schemeClr>
              </a:gs>
              <a:gs pos="70000">
                <a:schemeClr val="tx2">
                  <a:lumMod val="40000"/>
                  <a:lumOff val="60000"/>
                </a:schemeClr>
              </a:gs>
              <a:gs pos="100000">
                <a:srgbClr val="3399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4803391" y="3695081"/>
            <a:ext cx="2088232" cy="923330"/>
          </a:xfrm>
          <a:prstGeom prst="rect">
            <a:avLst/>
          </a:prstGeom>
          <a:noFill/>
        </p:spPr>
        <p:txBody>
          <a:bodyPr wrap="square" rtlCol="0">
            <a:spAutoFit/>
          </a:bodyPr>
          <a:lstStyle/>
          <a:p>
            <a:r>
              <a:rPr lang="ru-RU" b="1" dirty="0" smtClean="0">
                <a:solidFill>
                  <a:srgbClr val="002060"/>
                </a:solidFill>
              </a:rPr>
              <a:t>Выдох</a:t>
            </a:r>
          </a:p>
          <a:p>
            <a:r>
              <a:rPr lang="ru-RU" dirty="0" smtClean="0">
                <a:solidFill>
                  <a:srgbClr val="002060"/>
                </a:solidFill>
              </a:rPr>
              <a:t>Кислород – 16,3% </a:t>
            </a:r>
          </a:p>
          <a:p>
            <a:r>
              <a:rPr lang="en-US" b="1" dirty="0" smtClean="0">
                <a:solidFill>
                  <a:srgbClr val="C00000"/>
                </a:solidFill>
              </a:rPr>
              <a:t>CO2 </a:t>
            </a:r>
            <a:r>
              <a:rPr lang="ru-RU" b="1" dirty="0" smtClean="0">
                <a:solidFill>
                  <a:srgbClr val="C00000"/>
                </a:solidFill>
              </a:rPr>
              <a:t>- 4</a:t>
            </a:r>
            <a:r>
              <a:rPr lang="en-US" b="1" dirty="0" smtClean="0">
                <a:solidFill>
                  <a:srgbClr val="C00000"/>
                </a:solidFill>
              </a:rPr>
              <a:t>%</a:t>
            </a:r>
            <a:endParaRPr lang="ru-RU" b="1" dirty="0">
              <a:solidFill>
                <a:srgbClr val="C00000"/>
              </a:solidFill>
            </a:endParaRPr>
          </a:p>
        </p:txBody>
      </p:sp>
      <p:sp>
        <p:nvSpPr>
          <p:cNvPr id="27" name="TextBox 26"/>
          <p:cNvSpPr txBox="1"/>
          <p:nvPr/>
        </p:nvSpPr>
        <p:spPr>
          <a:xfrm>
            <a:off x="2262628" y="394830"/>
            <a:ext cx="6557844" cy="646331"/>
          </a:xfrm>
          <a:prstGeom prst="rect">
            <a:avLst/>
          </a:prstGeom>
          <a:noFill/>
        </p:spPr>
        <p:txBody>
          <a:bodyPr wrap="square" rtlCol="0">
            <a:spAutoFit/>
          </a:bodyPr>
          <a:lstStyle/>
          <a:p>
            <a:r>
              <a:rPr lang="ru-RU" sz="3600" b="1" dirty="0" smtClean="0">
                <a:solidFill>
                  <a:srgbClr val="89CC40"/>
                </a:solidFill>
              </a:rPr>
              <a:t>Процесс дыхания</a:t>
            </a:r>
            <a:endParaRPr lang="ru-RU" sz="2800" b="1" dirty="0">
              <a:solidFill>
                <a:srgbClr val="89CC40"/>
              </a:solidFill>
            </a:endParaRPr>
          </a:p>
        </p:txBody>
      </p:sp>
      <p:grpSp>
        <p:nvGrpSpPr>
          <p:cNvPr id="38" name="Группа 37"/>
          <p:cNvGrpSpPr/>
          <p:nvPr/>
        </p:nvGrpSpPr>
        <p:grpSpPr>
          <a:xfrm>
            <a:off x="0" y="260648"/>
            <a:ext cx="9144000" cy="6597352"/>
            <a:chOff x="0" y="260648"/>
            <a:chExt cx="9144000" cy="6597352"/>
          </a:xfrm>
        </p:grpSpPr>
        <p:pic>
          <p:nvPicPr>
            <p:cNvPr id="39" name="Picture 2"/>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descr="im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7236296" y="6358711"/>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8" name="Прямоугольник 7"/>
          <p:cNvSpPr/>
          <p:nvPr/>
        </p:nvSpPr>
        <p:spPr>
          <a:xfrm>
            <a:off x="406428" y="1136938"/>
            <a:ext cx="7930164" cy="646331"/>
          </a:xfrm>
          <a:prstGeom prst="rect">
            <a:avLst/>
          </a:prstGeom>
        </p:spPr>
        <p:txBody>
          <a:bodyPr wrap="square">
            <a:spAutoFit/>
          </a:bodyPr>
          <a:lstStyle/>
          <a:p>
            <a:pPr algn="just"/>
            <a:r>
              <a:rPr lang="ru-RU" dirty="0" smtClean="0">
                <a:solidFill>
                  <a:schemeClr val="tx1">
                    <a:lumMod val="75000"/>
                    <a:lumOff val="25000"/>
                  </a:schemeClr>
                </a:solidFill>
              </a:rPr>
              <a:t>Человек </a:t>
            </a:r>
            <a:r>
              <a:rPr lang="ru-RU" dirty="0">
                <a:solidFill>
                  <a:schemeClr val="tx1">
                    <a:lumMod val="75000"/>
                    <a:lumOff val="25000"/>
                  </a:schemeClr>
                </a:solidFill>
              </a:rPr>
              <a:t>в спокойном состоянии за </a:t>
            </a:r>
            <a:r>
              <a:rPr lang="ru-RU" dirty="0" smtClean="0">
                <a:solidFill>
                  <a:schemeClr val="tx1">
                    <a:lumMod val="75000"/>
                    <a:lumOff val="25000"/>
                  </a:schemeClr>
                </a:solidFill>
              </a:rPr>
              <a:t>час </a:t>
            </a:r>
            <a:r>
              <a:rPr lang="ru-RU" dirty="0">
                <a:solidFill>
                  <a:schemeClr val="tx1">
                    <a:lumMod val="75000"/>
                    <a:lumOff val="25000"/>
                  </a:schemeClr>
                </a:solidFill>
              </a:rPr>
              <a:t>потребляет </a:t>
            </a:r>
            <a:r>
              <a:rPr lang="ru-RU" dirty="0" smtClean="0">
                <a:solidFill>
                  <a:schemeClr val="tx1">
                    <a:lumMod val="75000"/>
                    <a:lumOff val="25000"/>
                  </a:schemeClr>
                </a:solidFill>
              </a:rPr>
              <a:t>20-30л </a:t>
            </a:r>
            <a:r>
              <a:rPr lang="ru-RU" dirty="0">
                <a:solidFill>
                  <a:schemeClr val="tx1">
                    <a:lumMod val="75000"/>
                    <a:lumOff val="25000"/>
                  </a:schemeClr>
                </a:solidFill>
              </a:rPr>
              <a:t>кислорода  </a:t>
            </a:r>
          </a:p>
          <a:p>
            <a:pPr algn="just"/>
            <a:r>
              <a:rPr lang="ru-RU" dirty="0" smtClean="0">
                <a:solidFill>
                  <a:schemeClr val="tx1">
                    <a:lumMod val="75000"/>
                    <a:lumOff val="25000"/>
                  </a:schemeClr>
                </a:solidFill>
              </a:rPr>
              <a:t>с </a:t>
            </a:r>
            <a:r>
              <a:rPr lang="ru-RU" dirty="0">
                <a:solidFill>
                  <a:schemeClr val="tx1">
                    <a:lumMod val="75000"/>
                    <a:lumOff val="25000"/>
                  </a:schemeClr>
                </a:solidFill>
              </a:rPr>
              <a:t>выделением </a:t>
            </a:r>
            <a:r>
              <a:rPr lang="ru-RU" dirty="0" smtClean="0">
                <a:solidFill>
                  <a:schemeClr val="tx1">
                    <a:lumMod val="75000"/>
                    <a:lumOff val="25000"/>
                  </a:schemeClr>
                </a:solidFill>
              </a:rPr>
              <a:t>18-25л </a:t>
            </a:r>
            <a:r>
              <a:rPr lang="ru-RU" dirty="0">
                <a:solidFill>
                  <a:schemeClr val="tx1">
                    <a:lumMod val="75000"/>
                    <a:lumOff val="25000"/>
                  </a:schemeClr>
                </a:solidFill>
              </a:rPr>
              <a:t>углекислого газа. </a:t>
            </a:r>
          </a:p>
        </p:txBody>
      </p:sp>
    </p:spTree>
    <p:extLst>
      <p:ext uri="{BB962C8B-B14F-4D97-AF65-F5344CB8AC3E}">
        <p14:creationId xmlns:p14="http://schemas.microsoft.com/office/powerpoint/2010/main" val="164964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2628" y="394830"/>
            <a:ext cx="6881372" cy="646331"/>
          </a:xfrm>
          <a:prstGeom prst="rect">
            <a:avLst/>
          </a:prstGeom>
          <a:noFill/>
        </p:spPr>
        <p:txBody>
          <a:bodyPr wrap="square" rtlCol="0">
            <a:spAutoFit/>
          </a:bodyPr>
          <a:lstStyle/>
          <a:p>
            <a:r>
              <a:rPr lang="ru-RU" sz="3600" b="1" dirty="0" smtClean="0">
                <a:solidFill>
                  <a:srgbClr val="89CC40"/>
                </a:solidFill>
              </a:rPr>
              <a:t>Уровень СО2 в атмосфере</a:t>
            </a:r>
            <a:endParaRPr lang="ru-RU" sz="2800" b="1" dirty="0">
              <a:solidFill>
                <a:srgbClr val="89CC40"/>
              </a:solidFill>
            </a:endParaRPr>
          </a:p>
        </p:txBody>
      </p:sp>
      <p:grpSp>
        <p:nvGrpSpPr>
          <p:cNvPr id="3" name="Группа 2"/>
          <p:cNvGrpSpPr/>
          <p:nvPr/>
        </p:nvGrpSpPr>
        <p:grpSpPr>
          <a:xfrm>
            <a:off x="0" y="260648"/>
            <a:ext cx="9324528" cy="6597352"/>
            <a:chOff x="0" y="260648"/>
            <a:chExt cx="9324528" cy="6597352"/>
          </a:xfrm>
        </p:grpSpPr>
        <p:pic>
          <p:nvPicPr>
            <p:cNvPr id="4"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grpSp>
        <p:nvGrpSpPr>
          <p:cNvPr id="15" name="Группа 14"/>
          <p:cNvGrpSpPr/>
          <p:nvPr/>
        </p:nvGrpSpPr>
        <p:grpSpPr>
          <a:xfrm>
            <a:off x="1126285" y="908720"/>
            <a:ext cx="6182019" cy="3793512"/>
            <a:chOff x="299526" y="1268760"/>
            <a:chExt cx="5280586" cy="3240360"/>
          </a:xfrm>
        </p:grpSpPr>
        <p:pic>
          <p:nvPicPr>
            <p:cNvPr id="16"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9526" y="1916832"/>
              <a:ext cx="528058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rot="16200000">
              <a:off x="-704499" y="2835783"/>
              <a:ext cx="2520282" cy="394347"/>
            </a:xfrm>
            <a:prstGeom prst="rect">
              <a:avLst/>
            </a:prstGeom>
            <a:solidFill>
              <a:schemeClr val="bg1"/>
            </a:solidFill>
          </p:spPr>
          <p:txBody>
            <a:bodyPr wrap="square" rtlCol="0">
              <a:spAutoFit/>
            </a:bodyPr>
            <a:lstStyle/>
            <a:p>
              <a:r>
                <a:rPr lang="ru-RU" sz="1200" dirty="0" smtClean="0">
                  <a:latin typeface="Arial" panose="020B0604020202020204" pitchFamily="34" charset="0"/>
                  <a:cs typeface="Arial" panose="020B0604020202020204" pitchFamily="34" charset="0"/>
                </a:rPr>
                <a:t>Концентрация углекислого газа СО2 </a:t>
              </a:r>
            </a:p>
            <a:p>
              <a:r>
                <a:rPr lang="ru-RU" sz="1200" dirty="0" smtClean="0">
                  <a:latin typeface="Arial" panose="020B0604020202020204" pitchFamily="34" charset="0"/>
                  <a:cs typeface="Arial" panose="020B0604020202020204" pitchFamily="34" charset="0"/>
                </a:rPr>
                <a:t>в атмосфере </a:t>
              </a:r>
              <a:r>
                <a:rPr lang="en-US" sz="1200" dirty="0" smtClean="0">
                  <a:latin typeface="Arial" panose="020B0604020202020204" pitchFamily="34" charset="0"/>
                  <a:cs typeface="Arial" panose="020B0604020202020204" pitchFamily="34" charset="0"/>
                </a:rPr>
                <a:t>(ppm)</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18" name="TextBox 17"/>
            <p:cNvSpPr txBox="1"/>
            <p:nvPr/>
          </p:nvSpPr>
          <p:spPr>
            <a:xfrm>
              <a:off x="1115616" y="2160430"/>
              <a:ext cx="2449825" cy="523220"/>
            </a:xfrm>
            <a:prstGeom prst="rect">
              <a:avLst/>
            </a:prstGeom>
            <a:solidFill>
              <a:schemeClr val="bg1"/>
            </a:solidFill>
          </p:spPr>
          <p:txBody>
            <a:bodyPr wrap="square" rtlCol="0">
              <a:spAutoFit/>
            </a:bodyPr>
            <a:lstStyle/>
            <a:p>
              <a:r>
                <a:rPr lang="ru-RU" sz="1400" b="1" dirty="0" smtClean="0">
                  <a:solidFill>
                    <a:srgbClr val="FF0000"/>
                  </a:solidFill>
                </a:rPr>
                <a:t>Рекорд </a:t>
              </a:r>
            </a:p>
            <a:p>
              <a:r>
                <a:rPr lang="ru-RU" sz="1400" b="1" dirty="0" smtClean="0">
                  <a:solidFill>
                    <a:srgbClr val="FF0000"/>
                  </a:solidFill>
                </a:rPr>
                <a:t>19.07.2015</a:t>
              </a:r>
              <a:endParaRPr lang="ru-RU" sz="1400" b="1" dirty="0">
                <a:solidFill>
                  <a:srgbClr val="FF0000"/>
                </a:solidFill>
              </a:endParaRPr>
            </a:p>
          </p:txBody>
        </p:sp>
        <p:sp>
          <p:nvSpPr>
            <p:cNvPr id="20" name="Прямоугольник 19"/>
            <p:cNvSpPr/>
            <p:nvPr/>
          </p:nvSpPr>
          <p:spPr>
            <a:xfrm>
              <a:off x="436764" y="1268760"/>
              <a:ext cx="207467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350693" y="1808820"/>
              <a:ext cx="2005283"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4" name="Прямоугольник 23"/>
          <p:cNvSpPr/>
          <p:nvPr/>
        </p:nvSpPr>
        <p:spPr>
          <a:xfrm>
            <a:off x="323528" y="4581128"/>
            <a:ext cx="7663628" cy="769441"/>
          </a:xfrm>
          <a:prstGeom prst="rect">
            <a:avLst/>
          </a:prstGeom>
        </p:spPr>
        <p:txBody>
          <a:bodyPr wrap="square">
            <a:spAutoFit/>
          </a:bodyPr>
          <a:lstStyle/>
          <a:p>
            <a:r>
              <a:rPr lang="ru-RU" sz="2000" b="1" dirty="0" smtClean="0">
                <a:solidFill>
                  <a:schemeClr val="tx1">
                    <a:lumMod val="65000"/>
                    <a:lumOff val="35000"/>
                  </a:schemeClr>
                </a:solidFill>
              </a:rPr>
              <a:t>За последние </a:t>
            </a:r>
            <a:r>
              <a:rPr lang="ru-RU" sz="2000" b="1" dirty="0" smtClean="0">
                <a:solidFill>
                  <a:srgbClr val="FF0000"/>
                </a:solidFill>
              </a:rPr>
              <a:t>55 лет </a:t>
            </a:r>
            <a:r>
              <a:rPr lang="ru-RU" sz="2000" b="1" dirty="0" smtClean="0">
                <a:solidFill>
                  <a:schemeClr val="tx1">
                    <a:lumMod val="65000"/>
                    <a:lumOff val="35000"/>
                  </a:schemeClr>
                </a:solidFill>
              </a:rPr>
              <a:t>концентрация углекислого газа СО2 в атмосфере земли увеличилась на </a:t>
            </a:r>
            <a:r>
              <a:rPr lang="ru-RU" sz="2400" b="1" dirty="0" smtClean="0">
                <a:solidFill>
                  <a:srgbClr val="FF0000"/>
                </a:solidFill>
              </a:rPr>
              <a:t>30%.</a:t>
            </a:r>
            <a:endParaRPr lang="ru-RU" sz="2800" dirty="0">
              <a:solidFill>
                <a:schemeClr val="tx1">
                  <a:lumMod val="65000"/>
                  <a:lumOff val="35000"/>
                </a:schemeClr>
              </a:solidFill>
            </a:endParaRPr>
          </a:p>
        </p:txBody>
      </p:sp>
      <p:sp>
        <p:nvSpPr>
          <p:cNvPr id="25" name="Прямоугольник 24"/>
          <p:cNvSpPr/>
          <p:nvPr/>
        </p:nvSpPr>
        <p:spPr>
          <a:xfrm>
            <a:off x="251520" y="5445224"/>
            <a:ext cx="8398855" cy="523220"/>
          </a:xfrm>
          <a:prstGeom prst="rect">
            <a:avLst/>
          </a:prstGeom>
        </p:spPr>
        <p:txBody>
          <a:bodyPr wrap="square">
            <a:spAutoFit/>
          </a:bodyPr>
          <a:lstStyle/>
          <a:p>
            <a:pPr algn="just"/>
            <a:r>
              <a:rPr lang="en-US" sz="1400" b="1" dirty="0" smtClean="0">
                <a:solidFill>
                  <a:schemeClr val="tx1">
                    <a:lumMod val="75000"/>
                    <a:lumOff val="25000"/>
                  </a:schemeClr>
                </a:solidFill>
              </a:rPr>
              <a:t>*</a:t>
            </a:r>
            <a:r>
              <a:rPr lang="ru-RU" sz="1400" b="1" dirty="0" smtClean="0">
                <a:solidFill>
                  <a:schemeClr val="tx1">
                    <a:lumMod val="75000"/>
                    <a:lumOff val="25000"/>
                  </a:schemeClr>
                </a:solidFill>
              </a:rPr>
              <a:t>Величина </a:t>
            </a:r>
            <a:r>
              <a:rPr lang="en-US" sz="1400" b="1" dirty="0" smtClean="0">
                <a:solidFill>
                  <a:schemeClr val="tx1">
                    <a:lumMod val="75000"/>
                    <a:lumOff val="25000"/>
                  </a:schemeClr>
                </a:solidFill>
              </a:rPr>
              <a:t>ppm</a:t>
            </a:r>
            <a:r>
              <a:rPr lang="ru-RU" sz="1400" b="1" dirty="0" smtClean="0">
                <a:solidFill>
                  <a:schemeClr val="tx1">
                    <a:lumMod val="75000"/>
                    <a:lumOff val="25000"/>
                  </a:schemeClr>
                </a:solidFill>
              </a:rPr>
              <a:t> – </a:t>
            </a:r>
            <a:r>
              <a:rPr lang="ru-RU" sz="1400" dirty="0" smtClean="0">
                <a:solidFill>
                  <a:schemeClr val="tx1">
                    <a:lumMod val="75000"/>
                    <a:lumOff val="25000"/>
                  </a:schemeClr>
                </a:solidFill>
              </a:rPr>
              <a:t>(</a:t>
            </a:r>
            <a:r>
              <a:rPr lang="ru-RU" sz="1400" dirty="0" err="1" smtClean="0">
                <a:solidFill>
                  <a:schemeClr val="tx1">
                    <a:lumMod val="75000"/>
                    <a:lumOff val="25000"/>
                  </a:schemeClr>
                </a:solidFill>
              </a:rPr>
              <a:t>parts</a:t>
            </a:r>
            <a:r>
              <a:rPr lang="ru-RU" sz="1400" dirty="0" smtClean="0">
                <a:solidFill>
                  <a:schemeClr val="tx1">
                    <a:lumMod val="75000"/>
                    <a:lumOff val="25000"/>
                  </a:schemeClr>
                </a:solidFill>
              </a:rPr>
              <a:t> </a:t>
            </a:r>
            <a:r>
              <a:rPr lang="ru-RU" sz="1400" dirty="0" err="1">
                <a:solidFill>
                  <a:schemeClr val="tx1">
                    <a:lumMod val="75000"/>
                    <a:lumOff val="25000"/>
                  </a:schemeClr>
                </a:solidFill>
              </a:rPr>
              <a:t>per</a:t>
            </a:r>
            <a:r>
              <a:rPr lang="ru-RU" sz="1400" dirty="0">
                <a:solidFill>
                  <a:schemeClr val="tx1">
                    <a:lumMod val="75000"/>
                    <a:lumOff val="25000"/>
                  </a:schemeClr>
                </a:solidFill>
              </a:rPr>
              <a:t> </a:t>
            </a:r>
            <a:r>
              <a:rPr lang="ru-RU" sz="1400" dirty="0" err="1" smtClean="0">
                <a:solidFill>
                  <a:schemeClr val="tx1">
                    <a:lumMod val="75000"/>
                    <a:lumOff val="25000"/>
                  </a:schemeClr>
                </a:solidFill>
              </a:rPr>
              <a:t>million</a:t>
            </a:r>
            <a:r>
              <a:rPr lang="ru-RU" sz="1400" dirty="0" smtClean="0">
                <a:solidFill>
                  <a:schemeClr val="tx1">
                    <a:lumMod val="75000"/>
                    <a:lumOff val="25000"/>
                  </a:schemeClr>
                </a:solidFill>
              </a:rPr>
              <a:t>) обозначает количество </a:t>
            </a:r>
            <a:r>
              <a:rPr lang="ru-RU" sz="1400" dirty="0">
                <a:solidFill>
                  <a:schemeClr val="tx1">
                    <a:lumMod val="75000"/>
                    <a:lumOff val="25000"/>
                  </a:schemeClr>
                </a:solidFill>
              </a:rPr>
              <a:t>частиц СО2 </a:t>
            </a:r>
            <a:r>
              <a:rPr lang="ru-RU" sz="1400" dirty="0" smtClean="0">
                <a:solidFill>
                  <a:schemeClr val="tx1">
                    <a:lumMod val="75000"/>
                    <a:lumOff val="25000"/>
                  </a:schemeClr>
                </a:solidFill>
              </a:rPr>
              <a:t>на </a:t>
            </a:r>
            <a:r>
              <a:rPr lang="ru-RU" sz="1400" dirty="0">
                <a:solidFill>
                  <a:schemeClr val="tx1">
                    <a:lumMod val="75000"/>
                    <a:lumOff val="25000"/>
                  </a:schemeClr>
                </a:solidFill>
              </a:rPr>
              <a:t>миллион частиц </a:t>
            </a:r>
            <a:r>
              <a:rPr lang="ru-RU" sz="1400" dirty="0" smtClean="0">
                <a:solidFill>
                  <a:schemeClr val="tx1">
                    <a:lumMod val="75000"/>
                    <a:lumOff val="25000"/>
                  </a:schemeClr>
                </a:solidFill>
              </a:rPr>
              <a:t>воздуха.  </a:t>
            </a:r>
          </a:p>
          <a:p>
            <a:pPr algn="just"/>
            <a:r>
              <a:rPr lang="ru-RU" sz="1400" dirty="0" smtClean="0">
                <a:solidFill>
                  <a:schemeClr val="tx1">
                    <a:lumMod val="75000"/>
                    <a:lumOff val="25000"/>
                  </a:schemeClr>
                </a:solidFill>
              </a:rPr>
              <a:t>1000 </a:t>
            </a:r>
            <a:r>
              <a:rPr lang="ru-RU" sz="1400" dirty="0" err="1">
                <a:solidFill>
                  <a:schemeClr val="tx1">
                    <a:lumMod val="75000"/>
                    <a:lumOff val="25000"/>
                  </a:schemeClr>
                </a:solidFill>
              </a:rPr>
              <a:t>ppm</a:t>
            </a:r>
            <a:r>
              <a:rPr lang="ru-RU" sz="1400" dirty="0">
                <a:solidFill>
                  <a:schemeClr val="tx1">
                    <a:lumMod val="75000"/>
                    <a:lumOff val="25000"/>
                  </a:schemeClr>
                </a:solidFill>
              </a:rPr>
              <a:t> = 0,1% содержания СО2</a:t>
            </a:r>
            <a:r>
              <a:rPr lang="ru-RU" sz="1400" dirty="0" smtClean="0">
                <a:solidFill>
                  <a:schemeClr val="tx1">
                    <a:lumMod val="75000"/>
                    <a:lumOff val="25000"/>
                  </a:schemeClr>
                </a:solidFill>
              </a:rPr>
              <a:t>.</a:t>
            </a:r>
            <a:endParaRPr lang="ru-RU" sz="1400" dirty="0">
              <a:solidFill>
                <a:schemeClr val="tx1">
                  <a:lumMod val="75000"/>
                  <a:lumOff val="25000"/>
                </a:schemeClr>
              </a:solidFill>
            </a:endParaRPr>
          </a:p>
        </p:txBody>
      </p:sp>
      <p:sp>
        <p:nvSpPr>
          <p:cNvPr id="26" name="Полилиния 25"/>
          <p:cNvSpPr/>
          <p:nvPr/>
        </p:nvSpPr>
        <p:spPr>
          <a:xfrm>
            <a:off x="2026920" y="1783864"/>
            <a:ext cx="4876800" cy="2448272"/>
          </a:xfrm>
          <a:custGeom>
            <a:avLst/>
            <a:gdLst>
              <a:gd name="connsiteX0" fmla="*/ 0 w 4876800"/>
              <a:gd name="connsiteY0" fmla="*/ 2301240 h 2301240"/>
              <a:gd name="connsiteX1" fmla="*/ 213360 w 4876800"/>
              <a:gd name="connsiteY1" fmla="*/ 2240280 h 2301240"/>
              <a:gd name="connsiteX2" fmla="*/ 259080 w 4876800"/>
              <a:gd name="connsiteY2" fmla="*/ 2225040 h 2301240"/>
              <a:gd name="connsiteX3" fmla="*/ 411480 w 4876800"/>
              <a:gd name="connsiteY3" fmla="*/ 2194560 h 2301240"/>
              <a:gd name="connsiteX4" fmla="*/ 594360 w 4876800"/>
              <a:gd name="connsiteY4" fmla="*/ 2133600 h 2301240"/>
              <a:gd name="connsiteX5" fmla="*/ 655320 w 4876800"/>
              <a:gd name="connsiteY5" fmla="*/ 2118360 h 2301240"/>
              <a:gd name="connsiteX6" fmla="*/ 746760 w 4876800"/>
              <a:gd name="connsiteY6" fmla="*/ 2087880 h 2301240"/>
              <a:gd name="connsiteX7" fmla="*/ 853440 w 4876800"/>
              <a:gd name="connsiteY7" fmla="*/ 2072640 h 2301240"/>
              <a:gd name="connsiteX8" fmla="*/ 990600 w 4876800"/>
              <a:gd name="connsiteY8" fmla="*/ 2026920 h 2301240"/>
              <a:gd name="connsiteX9" fmla="*/ 1036320 w 4876800"/>
              <a:gd name="connsiteY9" fmla="*/ 2011680 h 2301240"/>
              <a:gd name="connsiteX10" fmla="*/ 1082040 w 4876800"/>
              <a:gd name="connsiteY10" fmla="*/ 1996440 h 2301240"/>
              <a:gd name="connsiteX11" fmla="*/ 1219200 w 4876800"/>
              <a:gd name="connsiteY11" fmla="*/ 1935480 h 2301240"/>
              <a:gd name="connsiteX12" fmla="*/ 1356360 w 4876800"/>
              <a:gd name="connsiteY12" fmla="*/ 1889760 h 2301240"/>
              <a:gd name="connsiteX13" fmla="*/ 1417320 w 4876800"/>
              <a:gd name="connsiteY13" fmla="*/ 1874520 h 2301240"/>
              <a:gd name="connsiteX14" fmla="*/ 1508760 w 4876800"/>
              <a:gd name="connsiteY14" fmla="*/ 1844040 h 2301240"/>
              <a:gd name="connsiteX15" fmla="*/ 1554480 w 4876800"/>
              <a:gd name="connsiteY15" fmla="*/ 1828800 h 2301240"/>
              <a:gd name="connsiteX16" fmla="*/ 1600200 w 4876800"/>
              <a:gd name="connsiteY16" fmla="*/ 1813560 h 2301240"/>
              <a:gd name="connsiteX17" fmla="*/ 1645920 w 4876800"/>
              <a:gd name="connsiteY17" fmla="*/ 1798320 h 2301240"/>
              <a:gd name="connsiteX18" fmla="*/ 1752600 w 4876800"/>
              <a:gd name="connsiteY18" fmla="*/ 1752600 h 2301240"/>
              <a:gd name="connsiteX19" fmla="*/ 1844040 w 4876800"/>
              <a:gd name="connsiteY19" fmla="*/ 1722120 h 2301240"/>
              <a:gd name="connsiteX20" fmla="*/ 1935480 w 4876800"/>
              <a:gd name="connsiteY20" fmla="*/ 1676400 h 2301240"/>
              <a:gd name="connsiteX21" fmla="*/ 1981200 w 4876800"/>
              <a:gd name="connsiteY21" fmla="*/ 1645920 h 2301240"/>
              <a:gd name="connsiteX22" fmla="*/ 2042160 w 4876800"/>
              <a:gd name="connsiteY22" fmla="*/ 1630680 h 2301240"/>
              <a:gd name="connsiteX23" fmla="*/ 2133600 w 4876800"/>
              <a:gd name="connsiteY23" fmla="*/ 1600200 h 2301240"/>
              <a:gd name="connsiteX24" fmla="*/ 2179320 w 4876800"/>
              <a:gd name="connsiteY24" fmla="*/ 1569720 h 2301240"/>
              <a:gd name="connsiteX25" fmla="*/ 2270760 w 4876800"/>
              <a:gd name="connsiteY25" fmla="*/ 1539240 h 2301240"/>
              <a:gd name="connsiteX26" fmla="*/ 2362200 w 4876800"/>
              <a:gd name="connsiteY26" fmla="*/ 1508760 h 2301240"/>
              <a:gd name="connsiteX27" fmla="*/ 2407920 w 4876800"/>
              <a:gd name="connsiteY27" fmla="*/ 1493520 h 2301240"/>
              <a:gd name="connsiteX28" fmla="*/ 2453640 w 4876800"/>
              <a:gd name="connsiteY28" fmla="*/ 1478280 h 2301240"/>
              <a:gd name="connsiteX29" fmla="*/ 2499360 w 4876800"/>
              <a:gd name="connsiteY29" fmla="*/ 1432560 h 2301240"/>
              <a:gd name="connsiteX30" fmla="*/ 2590800 w 4876800"/>
              <a:gd name="connsiteY30" fmla="*/ 1402080 h 2301240"/>
              <a:gd name="connsiteX31" fmla="*/ 2636520 w 4876800"/>
              <a:gd name="connsiteY31" fmla="*/ 1356360 h 2301240"/>
              <a:gd name="connsiteX32" fmla="*/ 2727960 w 4876800"/>
              <a:gd name="connsiteY32" fmla="*/ 1325880 h 2301240"/>
              <a:gd name="connsiteX33" fmla="*/ 2773680 w 4876800"/>
              <a:gd name="connsiteY33" fmla="*/ 1295400 h 2301240"/>
              <a:gd name="connsiteX34" fmla="*/ 2865120 w 4876800"/>
              <a:gd name="connsiteY34" fmla="*/ 1264920 h 2301240"/>
              <a:gd name="connsiteX35" fmla="*/ 2910840 w 4876800"/>
              <a:gd name="connsiteY35" fmla="*/ 1234440 h 2301240"/>
              <a:gd name="connsiteX36" fmla="*/ 2971800 w 4876800"/>
              <a:gd name="connsiteY36" fmla="*/ 1219200 h 2301240"/>
              <a:gd name="connsiteX37" fmla="*/ 3063240 w 4876800"/>
              <a:gd name="connsiteY37" fmla="*/ 1188720 h 2301240"/>
              <a:gd name="connsiteX38" fmla="*/ 3108960 w 4876800"/>
              <a:gd name="connsiteY38" fmla="*/ 1173480 h 2301240"/>
              <a:gd name="connsiteX39" fmla="*/ 3154680 w 4876800"/>
              <a:gd name="connsiteY39" fmla="*/ 1158240 h 2301240"/>
              <a:gd name="connsiteX40" fmla="*/ 3246120 w 4876800"/>
              <a:gd name="connsiteY40" fmla="*/ 1112520 h 2301240"/>
              <a:gd name="connsiteX41" fmla="*/ 3337560 w 4876800"/>
              <a:gd name="connsiteY41" fmla="*/ 1066800 h 2301240"/>
              <a:gd name="connsiteX42" fmla="*/ 3474720 w 4876800"/>
              <a:gd name="connsiteY42" fmla="*/ 960120 h 2301240"/>
              <a:gd name="connsiteX43" fmla="*/ 3520440 w 4876800"/>
              <a:gd name="connsiteY43" fmla="*/ 944880 h 2301240"/>
              <a:gd name="connsiteX44" fmla="*/ 3657600 w 4876800"/>
              <a:gd name="connsiteY44" fmla="*/ 868680 h 2301240"/>
              <a:gd name="connsiteX45" fmla="*/ 3703320 w 4876800"/>
              <a:gd name="connsiteY45" fmla="*/ 838200 h 2301240"/>
              <a:gd name="connsiteX46" fmla="*/ 3749040 w 4876800"/>
              <a:gd name="connsiteY46" fmla="*/ 822960 h 2301240"/>
              <a:gd name="connsiteX47" fmla="*/ 3840480 w 4876800"/>
              <a:gd name="connsiteY47" fmla="*/ 762000 h 2301240"/>
              <a:gd name="connsiteX48" fmla="*/ 3886200 w 4876800"/>
              <a:gd name="connsiteY48" fmla="*/ 731520 h 2301240"/>
              <a:gd name="connsiteX49" fmla="*/ 3931920 w 4876800"/>
              <a:gd name="connsiteY49" fmla="*/ 701040 h 2301240"/>
              <a:gd name="connsiteX50" fmla="*/ 3962400 w 4876800"/>
              <a:gd name="connsiteY50" fmla="*/ 655320 h 2301240"/>
              <a:gd name="connsiteX51" fmla="*/ 4008120 w 4876800"/>
              <a:gd name="connsiteY51" fmla="*/ 640080 h 2301240"/>
              <a:gd name="connsiteX52" fmla="*/ 4099560 w 4876800"/>
              <a:gd name="connsiteY52" fmla="*/ 579120 h 2301240"/>
              <a:gd name="connsiteX53" fmla="*/ 4145280 w 4876800"/>
              <a:gd name="connsiteY53" fmla="*/ 548640 h 2301240"/>
              <a:gd name="connsiteX54" fmla="*/ 4175760 w 4876800"/>
              <a:gd name="connsiteY54" fmla="*/ 502920 h 2301240"/>
              <a:gd name="connsiteX55" fmla="*/ 4267200 w 4876800"/>
              <a:gd name="connsiteY55" fmla="*/ 457200 h 2301240"/>
              <a:gd name="connsiteX56" fmla="*/ 4297680 w 4876800"/>
              <a:gd name="connsiteY56" fmla="*/ 411480 h 2301240"/>
              <a:gd name="connsiteX57" fmla="*/ 4343400 w 4876800"/>
              <a:gd name="connsiteY57" fmla="*/ 396240 h 2301240"/>
              <a:gd name="connsiteX58" fmla="*/ 4434840 w 4876800"/>
              <a:gd name="connsiteY58" fmla="*/ 335280 h 2301240"/>
              <a:gd name="connsiteX59" fmla="*/ 4572000 w 4876800"/>
              <a:gd name="connsiteY59" fmla="*/ 243840 h 2301240"/>
              <a:gd name="connsiteX60" fmla="*/ 4617720 w 4876800"/>
              <a:gd name="connsiteY60" fmla="*/ 213360 h 2301240"/>
              <a:gd name="connsiteX61" fmla="*/ 4709160 w 4876800"/>
              <a:gd name="connsiteY61" fmla="*/ 137160 h 2301240"/>
              <a:gd name="connsiteX62" fmla="*/ 4831080 w 4876800"/>
              <a:gd name="connsiteY62" fmla="*/ 30480 h 2301240"/>
              <a:gd name="connsiteX63" fmla="*/ 4876800 w 4876800"/>
              <a:gd name="connsiteY63" fmla="*/ 0 h 230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76800" h="2301240">
                <a:moveTo>
                  <a:pt x="0" y="2301240"/>
                </a:moveTo>
                <a:cubicBezTo>
                  <a:pt x="299551" y="2201390"/>
                  <a:pt x="15828" y="2289663"/>
                  <a:pt x="213360" y="2240280"/>
                </a:cubicBezTo>
                <a:cubicBezTo>
                  <a:pt x="228945" y="2236384"/>
                  <a:pt x="243427" y="2228652"/>
                  <a:pt x="259080" y="2225040"/>
                </a:cubicBezTo>
                <a:cubicBezTo>
                  <a:pt x="309559" y="2213391"/>
                  <a:pt x="362332" y="2210943"/>
                  <a:pt x="411480" y="2194560"/>
                </a:cubicBezTo>
                <a:lnTo>
                  <a:pt x="594360" y="2133600"/>
                </a:lnTo>
                <a:cubicBezTo>
                  <a:pt x="614231" y="2126976"/>
                  <a:pt x="635258" y="2124379"/>
                  <a:pt x="655320" y="2118360"/>
                </a:cubicBezTo>
                <a:cubicBezTo>
                  <a:pt x="686094" y="2109128"/>
                  <a:pt x="714954" y="2092424"/>
                  <a:pt x="746760" y="2087880"/>
                </a:cubicBezTo>
                <a:lnTo>
                  <a:pt x="853440" y="2072640"/>
                </a:lnTo>
                <a:lnTo>
                  <a:pt x="990600" y="2026920"/>
                </a:lnTo>
                <a:lnTo>
                  <a:pt x="1036320" y="2011680"/>
                </a:lnTo>
                <a:lnTo>
                  <a:pt x="1082040" y="1996440"/>
                </a:lnTo>
                <a:cubicBezTo>
                  <a:pt x="1154493" y="1948138"/>
                  <a:pt x="1110384" y="1971752"/>
                  <a:pt x="1219200" y="1935480"/>
                </a:cubicBezTo>
                <a:lnTo>
                  <a:pt x="1356360" y="1889760"/>
                </a:lnTo>
                <a:cubicBezTo>
                  <a:pt x="1376231" y="1883136"/>
                  <a:pt x="1397258" y="1880539"/>
                  <a:pt x="1417320" y="1874520"/>
                </a:cubicBezTo>
                <a:cubicBezTo>
                  <a:pt x="1448094" y="1865288"/>
                  <a:pt x="1478280" y="1854200"/>
                  <a:pt x="1508760" y="1844040"/>
                </a:cubicBezTo>
                <a:lnTo>
                  <a:pt x="1554480" y="1828800"/>
                </a:lnTo>
                <a:lnTo>
                  <a:pt x="1600200" y="1813560"/>
                </a:lnTo>
                <a:lnTo>
                  <a:pt x="1645920" y="1798320"/>
                </a:lnTo>
                <a:cubicBezTo>
                  <a:pt x="1718456" y="1749963"/>
                  <a:pt x="1663135" y="1779440"/>
                  <a:pt x="1752600" y="1752600"/>
                </a:cubicBezTo>
                <a:cubicBezTo>
                  <a:pt x="1783374" y="1743368"/>
                  <a:pt x="1844040" y="1722120"/>
                  <a:pt x="1844040" y="1722120"/>
                </a:cubicBezTo>
                <a:cubicBezTo>
                  <a:pt x="1975067" y="1634769"/>
                  <a:pt x="1809287" y="1739496"/>
                  <a:pt x="1935480" y="1676400"/>
                </a:cubicBezTo>
                <a:cubicBezTo>
                  <a:pt x="1951863" y="1668209"/>
                  <a:pt x="1964365" y="1653135"/>
                  <a:pt x="1981200" y="1645920"/>
                </a:cubicBezTo>
                <a:cubicBezTo>
                  <a:pt x="2000452" y="1637669"/>
                  <a:pt x="2022098" y="1636699"/>
                  <a:pt x="2042160" y="1630680"/>
                </a:cubicBezTo>
                <a:cubicBezTo>
                  <a:pt x="2072934" y="1621448"/>
                  <a:pt x="2133600" y="1600200"/>
                  <a:pt x="2133600" y="1600200"/>
                </a:cubicBezTo>
                <a:cubicBezTo>
                  <a:pt x="2148840" y="1590040"/>
                  <a:pt x="2162582" y="1577159"/>
                  <a:pt x="2179320" y="1569720"/>
                </a:cubicBezTo>
                <a:cubicBezTo>
                  <a:pt x="2208680" y="1556671"/>
                  <a:pt x="2240280" y="1549400"/>
                  <a:pt x="2270760" y="1539240"/>
                </a:cubicBezTo>
                <a:lnTo>
                  <a:pt x="2362200" y="1508760"/>
                </a:lnTo>
                <a:lnTo>
                  <a:pt x="2407920" y="1493520"/>
                </a:lnTo>
                <a:lnTo>
                  <a:pt x="2453640" y="1478280"/>
                </a:lnTo>
                <a:cubicBezTo>
                  <a:pt x="2468880" y="1463040"/>
                  <a:pt x="2480520" y="1443027"/>
                  <a:pt x="2499360" y="1432560"/>
                </a:cubicBezTo>
                <a:cubicBezTo>
                  <a:pt x="2527446" y="1416957"/>
                  <a:pt x="2590800" y="1402080"/>
                  <a:pt x="2590800" y="1402080"/>
                </a:cubicBezTo>
                <a:cubicBezTo>
                  <a:pt x="2606040" y="1386840"/>
                  <a:pt x="2617680" y="1366827"/>
                  <a:pt x="2636520" y="1356360"/>
                </a:cubicBezTo>
                <a:cubicBezTo>
                  <a:pt x="2664606" y="1340757"/>
                  <a:pt x="2727960" y="1325880"/>
                  <a:pt x="2727960" y="1325880"/>
                </a:cubicBezTo>
                <a:cubicBezTo>
                  <a:pt x="2743200" y="1315720"/>
                  <a:pt x="2756942" y="1302839"/>
                  <a:pt x="2773680" y="1295400"/>
                </a:cubicBezTo>
                <a:cubicBezTo>
                  <a:pt x="2803040" y="1282351"/>
                  <a:pt x="2865120" y="1264920"/>
                  <a:pt x="2865120" y="1264920"/>
                </a:cubicBezTo>
                <a:cubicBezTo>
                  <a:pt x="2880360" y="1254760"/>
                  <a:pt x="2894005" y="1241655"/>
                  <a:pt x="2910840" y="1234440"/>
                </a:cubicBezTo>
                <a:cubicBezTo>
                  <a:pt x="2930092" y="1226189"/>
                  <a:pt x="2951738" y="1225219"/>
                  <a:pt x="2971800" y="1219200"/>
                </a:cubicBezTo>
                <a:cubicBezTo>
                  <a:pt x="3002574" y="1209968"/>
                  <a:pt x="3032760" y="1198880"/>
                  <a:pt x="3063240" y="1188720"/>
                </a:cubicBezTo>
                <a:lnTo>
                  <a:pt x="3108960" y="1173480"/>
                </a:lnTo>
                <a:lnTo>
                  <a:pt x="3154680" y="1158240"/>
                </a:lnTo>
                <a:cubicBezTo>
                  <a:pt x="3285707" y="1070889"/>
                  <a:pt x="3119927" y="1175616"/>
                  <a:pt x="3246120" y="1112520"/>
                </a:cubicBezTo>
                <a:cubicBezTo>
                  <a:pt x="3364293" y="1053434"/>
                  <a:pt x="3222642" y="1105106"/>
                  <a:pt x="3337560" y="1066800"/>
                </a:cubicBezTo>
                <a:cubicBezTo>
                  <a:pt x="3377008" y="1027352"/>
                  <a:pt x="3420034" y="978349"/>
                  <a:pt x="3474720" y="960120"/>
                </a:cubicBezTo>
                <a:lnTo>
                  <a:pt x="3520440" y="944880"/>
                </a:lnTo>
                <a:cubicBezTo>
                  <a:pt x="3625246" y="875009"/>
                  <a:pt x="3577127" y="895504"/>
                  <a:pt x="3657600" y="868680"/>
                </a:cubicBezTo>
                <a:cubicBezTo>
                  <a:pt x="3672840" y="858520"/>
                  <a:pt x="3686937" y="846391"/>
                  <a:pt x="3703320" y="838200"/>
                </a:cubicBezTo>
                <a:cubicBezTo>
                  <a:pt x="3717688" y="831016"/>
                  <a:pt x="3734997" y="830762"/>
                  <a:pt x="3749040" y="822960"/>
                </a:cubicBezTo>
                <a:cubicBezTo>
                  <a:pt x="3781062" y="805170"/>
                  <a:pt x="3810000" y="782320"/>
                  <a:pt x="3840480" y="762000"/>
                </a:cubicBezTo>
                <a:lnTo>
                  <a:pt x="3886200" y="731520"/>
                </a:lnTo>
                <a:lnTo>
                  <a:pt x="3931920" y="701040"/>
                </a:lnTo>
                <a:cubicBezTo>
                  <a:pt x="3942080" y="685800"/>
                  <a:pt x="3948097" y="666762"/>
                  <a:pt x="3962400" y="655320"/>
                </a:cubicBezTo>
                <a:cubicBezTo>
                  <a:pt x="3974944" y="645285"/>
                  <a:pt x="3994077" y="647882"/>
                  <a:pt x="4008120" y="640080"/>
                </a:cubicBezTo>
                <a:cubicBezTo>
                  <a:pt x="4040142" y="622290"/>
                  <a:pt x="4069080" y="599440"/>
                  <a:pt x="4099560" y="579120"/>
                </a:cubicBezTo>
                <a:lnTo>
                  <a:pt x="4145280" y="548640"/>
                </a:lnTo>
                <a:cubicBezTo>
                  <a:pt x="4155440" y="533400"/>
                  <a:pt x="4162808" y="515872"/>
                  <a:pt x="4175760" y="502920"/>
                </a:cubicBezTo>
                <a:cubicBezTo>
                  <a:pt x="4205303" y="473377"/>
                  <a:pt x="4230015" y="469595"/>
                  <a:pt x="4267200" y="457200"/>
                </a:cubicBezTo>
                <a:cubicBezTo>
                  <a:pt x="4277360" y="441960"/>
                  <a:pt x="4283377" y="422922"/>
                  <a:pt x="4297680" y="411480"/>
                </a:cubicBezTo>
                <a:cubicBezTo>
                  <a:pt x="4310224" y="401445"/>
                  <a:pt x="4329357" y="404042"/>
                  <a:pt x="4343400" y="396240"/>
                </a:cubicBezTo>
                <a:cubicBezTo>
                  <a:pt x="4375422" y="378450"/>
                  <a:pt x="4404360" y="355600"/>
                  <a:pt x="4434840" y="335280"/>
                </a:cubicBezTo>
                <a:lnTo>
                  <a:pt x="4572000" y="243840"/>
                </a:lnTo>
                <a:cubicBezTo>
                  <a:pt x="4587240" y="233680"/>
                  <a:pt x="4604768" y="226312"/>
                  <a:pt x="4617720" y="213360"/>
                </a:cubicBezTo>
                <a:cubicBezTo>
                  <a:pt x="4676392" y="154688"/>
                  <a:pt x="4645507" y="179595"/>
                  <a:pt x="4709160" y="137160"/>
                </a:cubicBezTo>
                <a:cubicBezTo>
                  <a:pt x="4759960" y="60960"/>
                  <a:pt x="4724400" y="101600"/>
                  <a:pt x="4831080" y="30480"/>
                </a:cubicBezTo>
                <a:lnTo>
                  <a:pt x="4876800" y="0"/>
                </a:lnTo>
              </a:path>
            </a:pathLst>
          </a:custGeom>
          <a:noFill/>
          <a:ln w="165100" cap="sq">
            <a:gradFill>
              <a:gsLst>
                <a:gs pos="100000">
                  <a:srgbClr val="89CC40"/>
                </a:gs>
                <a:gs pos="81340">
                  <a:srgbClr val="D2EC18"/>
                </a:gs>
                <a:gs pos="81000">
                  <a:srgbClr val="FFFF00"/>
                </a:gs>
                <a:gs pos="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6300192" y="1041161"/>
            <a:ext cx="1872208" cy="584775"/>
          </a:xfrm>
          <a:prstGeom prst="rect">
            <a:avLst/>
          </a:prstGeom>
          <a:noFill/>
        </p:spPr>
        <p:txBody>
          <a:bodyPr wrap="square" rtlCol="0">
            <a:spAutoFit/>
          </a:bodyPr>
          <a:lstStyle/>
          <a:p>
            <a:r>
              <a:rPr lang="en-US" sz="3200" b="1" dirty="0" smtClean="0">
                <a:solidFill>
                  <a:srgbClr val="C00000"/>
                </a:solidFill>
              </a:rPr>
              <a:t>400ppm</a:t>
            </a:r>
            <a:endParaRPr lang="ru-RU" sz="3200" b="1" dirty="0">
              <a:solidFill>
                <a:srgbClr val="C00000"/>
              </a:solidFill>
            </a:endParaRPr>
          </a:p>
        </p:txBody>
      </p:sp>
    </p:spTree>
    <p:extLst>
      <p:ext uri="{BB962C8B-B14F-4D97-AF65-F5344CB8AC3E}">
        <p14:creationId xmlns:p14="http://schemas.microsoft.com/office/powerpoint/2010/main" val="298619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262628" y="394830"/>
            <a:ext cx="6881374" cy="646331"/>
          </a:xfrm>
          <a:prstGeom prst="rect">
            <a:avLst/>
          </a:prstGeom>
          <a:noFill/>
        </p:spPr>
        <p:txBody>
          <a:bodyPr wrap="square" rtlCol="0">
            <a:spAutoFit/>
          </a:bodyPr>
          <a:lstStyle/>
          <a:p>
            <a:r>
              <a:rPr lang="ru-RU" sz="3600" b="1" dirty="0">
                <a:solidFill>
                  <a:srgbClr val="89CC40"/>
                </a:solidFill>
              </a:rPr>
              <a:t>Экология мегаполисов</a:t>
            </a:r>
            <a:endParaRPr lang="ru-RU" sz="2800" b="1" dirty="0">
              <a:solidFill>
                <a:srgbClr val="89CC40"/>
              </a:solidFill>
            </a:endParaRPr>
          </a:p>
        </p:txBody>
      </p:sp>
      <p:grpSp>
        <p:nvGrpSpPr>
          <p:cNvPr id="38" name="Группа 37"/>
          <p:cNvGrpSpPr/>
          <p:nvPr/>
        </p:nvGrpSpPr>
        <p:grpSpPr>
          <a:xfrm>
            <a:off x="0" y="260648"/>
            <a:ext cx="9324528" cy="6597352"/>
            <a:chOff x="0" y="260648"/>
            <a:chExt cx="9324528" cy="6597352"/>
          </a:xfrm>
        </p:grpSpPr>
        <p:pic>
          <p:nvPicPr>
            <p:cNvPr id="39"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pic>
        <p:nvPicPr>
          <p:cNvPr id="15" name="Picture 2" descr="D:\_Вентиляция\_BALLU\Имиджи для презентаций\Выхлопы дети.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5536" y="1340768"/>
            <a:ext cx="4566984" cy="3322078"/>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5148064" y="1268760"/>
            <a:ext cx="3816424" cy="2154436"/>
          </a:xfrm>
          <a:prstGeom prst="rect">
            <a:avLst/>
          </a:prstGeom>
        </p:spPr>
        <p:txBody>
          <a:bodyPr wrap="square">
            <a:spAutoFit/>
          </a:bodyPr>
          <a:lstStyle/>
          <a:p>
            <a:r>
              <a:rPr lang="ru-RU" dirty="0">
                <a:solidFill>
                  <a:schemeClr val="tx1">
                    <a:lumMod val="65000"/>
                    <a:lumOff val="35000"/>
                  </a:schemeClr>
                </a:solidFill>
              </a:rPr>
              <a:t>Концентрация углекислого газа в современном мегаполисе превышает </a:t>
            </a:r>
          </a:p>
          <a:p>
            <a:r>
              <a:rPr lang="ru-RU" sz="4000" b="1" dirty="0">
                <a:solidFill>
                  <a:srgbClr val="C00000"/>
                </a:solidFill>
              </a:rPr>
              <a:t>600 </a:t>
            </a:r>
            <a:r>
              <a:rPr lang="en-US" sz="4000" b="1" dirty="0">
                <a:solidFill>
                  <a:srgbClr val="C00000"/>
                </a:solidFill>
              </a:rPr>
              <a:t>ppm</a:t>
            </a:r>
            <a:endParaRPr lang="ru-RU" sz="4000" b="1" dirty="0">
              <a:solidFill>
                <a:srgbClr val="C00000"/>
              </a:solidFill>
            </a:endParaRPr>
          </a:p>
          <a:p>
            <a:r>
              <a:rPr lang="ru-RU" dirty="0">
                <a:solidFill>
                  <a:schemeClr val="tx1">
                    <a:lumMod val="65000"/>
                    <a:lumOff val="35000"/>
                  </a:schemeClr>
                </a:solidFill>
              </a:rPr>
              <a:t>и находится на пределе допустимой </a:t>
            </a:r>
            <a:r>
              <a:rPr lang="ru-RU" dirty="0" smtClean="0">
                <a:solidFill>
                  <a:schemeClr val="tx1">
                    <a:lumMod val="65000"/>
                    <a:lumOff val="35000"/>
                  </a:schemeClr>
                </a:solidFill>
              </a:rPr>
              <a:t>нормы.</a:t>
            </a:r>
            <a:endParaRPr lang="ru-RU" dirty="0">
              <a:solidFill>
                <a:schemeClr val="tx1">
                  <a:lumMod val="65000"/>
                  <a:lumOff val="35000"/>
                </a:schemeClr>
              </a:solidFill>
            </a:endParaRPr>
          </a:p>
        </p:txBody>
      </p:sp>
      <p:sp>
        <p:nvSpPr>
          <p:cNvPr id="17" name="Прямоугольник 16"/>
          <p:cNvSpPr/>
          <p:nvPr/>
        </p:nvSpPr>
        <p:spPr>
          <a:xfrm>
            <a:off x="323528" y="4820959"/>
            <a:ext cx="7848872" cy="1200329"/>
          </a:xfrm>
          <a:prstGeom prst="rect">
            <a:avLst/>
          </a:prstGeom>
        </p:spPr>
        <p:txBody>
          <a:bodyPr wrap="square">
            <a:spAutoFit/>
          </a:bodyPr>
          <a:lstStyle/>
          <a:p>
            <a:r>
              <a:rPr lang="ru-RU" dirty="0" smtClean="0">
                <a:solidFill>
                  <a:schemeClr val="tx1">
                    <a:lumMod val="65000"/>
                    <a:lumOff val="35000"/>
                  </a:schemeClr>
                </a:solidFill>
              </a:rPr>
              <a:t>Воздух мегаполисов загрязнен токсичными </a:t>
            </a:r>
            <a:r>
              <a:rPr lang="ru-RU" dirty="0">
                <a:solidFill>
                  <a:schemeClr val="tx1">
                    <a:lumMod val="65000"/>
                    <a:lumOff val="35000"/>
                  </a:schemeClr>
                </a:solidFill>
              </a:rPr>
              <a:t>продуктами </a:t>
            </a:r>
            <a:r>
              <a:rPr lang="ru-RU" dirty="0" smtClean="0">
                <a:solidFill>
                  <a:schemeClr val="tx1">
                    <a:lumMod val="65000"/>
                    <a:lumOff val="35000"/>
                  </a:schemeClr>
                </a:solidFill>
              </a:rPr>
              <a:t>отработанных </a:t>
            </a:r>
            <a:r>
              <a:rPr lang="ru-RU" dirty="0">
                <a:solidFill>
                  <a:schemeClr val="tx1">
                    <a:lumMod val="65000"/>
                    <a:lumOff val="35000"/>
                  </a:schemeClr>
                </a:solidFill>
              </a:rPr>
              <a:t>газов </a:t>
            </a:r>
            <a:r>
              <a:rPr lang="ru-RU" dirty="0" smtClean="0">
                <a:solidFill>
                  <a:schemeClr val="tx1">
                    <a:lumMod val="65000"/>
                    <a:lumOff val="35000"/>
                  </a:schemeClr>
                </a:solidFill>
              </a:rPr>
              <a:t>двигателей: оксидами </a:t>
            </a:r>
            <a:r>
              <a:rPr lang="ru-RU" dirty="0">
                <a:solidFill>
                  <a:schemeClr val="tx1">
                    <a:lumMod val="65000"/>
                    <a:lumOff val="35000"/>
                  </a:schemeClr>
                </a:solidFill>
              </a:rPr>
              <a:t>азота, диоксидами серы, оксидами углерода, тяжелыми металлами, </a:t>
            </a:r>
            <a:r>
              <a:rPr lang="ru-RU" dirty="0" smtClean="0">
                <a:solidFill>
                  <a:schemeClr val="tx1">
                    <a:lumMod val="65000"/>
                    <a:lumOff val="35000"/>
                  </a:schemeClr>
                </a:solidFill>
              </a:rPr>
              <a:t>углеводородами и выбросами промышленных предприятий.</a:t>
            </a:r>
            <a:endParaRPr lang="ru-RU" dirty="0">
              <a:solidFill>
                <a:schemeClr val="tx1">
                  <a:lumMod val="65000"/>
                  <a:lumOff val="35000"/>
                </a:schemeClr>
              </a:solidFill>
            </a:endParaRPr>
          </a:p>
        </p:txBody>
      </p:sp>
      <p:sp>
        <p:nvSpPr>
          <p:cNvPr id="19" name="Прямоугольник 18"/>
          <p:cNvSpPr/>
          <p:nvPr/>
        </p:nvSpPr>
        <p:spPr>
          <a:xfrm rot="21063688">
            <a:off x="2074880" y="3469435"/>
            <a:ext cx="2092561" cy="461665"/>
          </a:xfrm>
          <a:prstGeom prst="rect">
            <a:avLst/>
          </a:prstGeom>
        </p:spPr>
        <p:txBody>
          <a:bodyPr wrap="none">
            <a:spAutoFit/>
          </a:bodyPr>
          <a:lstStyle/>
          <a:p>
            <a:r>
              <a:rPr lang="ru-RU" sz="2400" b="1" dirty="0" smtClean="0">
                <a:solidFill>
                  <a:schemeClr val="tx1">
                    <a:lumMod val="75000"/>
                    <a:lumOff val="25000"/>
                  </a:schemeClr>
                </a:solidFill>
                <a:effectLst>
                  <a:outerShdw blurRad="38100" dist="38100" dir="2700000" algn="tl">
                    <a:srgbClr val="000000">
                      <a:alpha val="43137"/>
                    </a:srgbClr>
                  </a:outerShdw>
                </a:effectLst>
              </a:rPr>
              <a:t>Диоксид серы</a:t>
            </a:r>
            <a:endParaRPr lang="ru-RU" sz="2400" b="1" dirty="0">
              <a:solidFill>
                <a:schemeClr val="tx1">
                  <a:lumMod val="75000"/>
                  <a:lumOff val="25000"/>
                </a:schemeClr>
              </a:solidFill>
              <a:effectLst>
                <a:outerShdw blurRad="38100" dist="38100" dir="2700000" algn="tl">
                  <a:srgbClr val="000000">
                    <a:alpha val="43137"/>
                  </a:srgbClr>
                </a:outerShdw>
              </a:effectLst>
            </a:endParaRPr>
          </a:p>
        </p:txBody>
      </p:sp>
      <p:sp>
        <p:nvSpPr>
          <p:cNvPr id="20" name="Прямоугольник 19"/>
          <p:cNvSpPr/>
          <p:nvPr/>
        </p:nvSpPr>
        <p:spPr>
          <a:xfrm rot="196931">
            <a:off x="1173362" y="2817142"/>
            <a:ext cx="1400127" cy="369332"/>
          </a:xfrm>
          <a:prstGeom prst="rect">
            <a:avLst/>
          </a:prstGeom>
        </p:spPr>
        <p:txBody>
          <a:bodyPr wrap="none">
            <a:spAutoFit/>
          </a:bodyPr>
          <a:lstStyle/>
          <a:p>
            <a:r>
              <a:rPr lang="ru-RU" b="1" dirty="0" smtClean="0">
                <a:solidFill>
                  <a:schemeClr val="tx1">
                    <a:lumMod val="75000"/>
                    <a:lumOff val="25000"/>
                  </a:schemeClr>
                </a:solidFill>
                <a:effectLst>
                  <a:outerShdw blurRad="38100" dist="38100" dir="2700000" algn="tl">
                    <a:srgbClr val="000000">
                      <a:alpha val="43137"/>
                    </a:srgbClr>
                  </a:outerShdw>
                </a:effectLst>
              </a:rPr>
              <a:t>Оксид азота</a:t>
            </a:r>
            <a:endParaRPr lang="ru-RU" b="1" dirty="0">
              <a:solidFill>
                <a:schemeClr val="tx1">
                  <a:lumMod val="75000"/>
                  <a:lumOff val="25000"/>
                </a:schemeClr>
              </a:solidFill>
              <a:effectLst>
                <a:outerShdw blurRad="38100" dist="38100" dir="2700000" algn="tl">
                  <a:srgbClr val="000000">
                    <a:alpha val="43137"/>
                  </a:srgbClr>
                </a:outerShdw>
              </a:effectLst>
            </a:endParaRPr>
          </a:p>
        </p:txBody>
      </p:sp>
      <p:sp>
        <p:nvSpPr>
          <p:cNvPr id="21" name="Прямоугольник 20"/>
          <p:cNvSpPr/>
          <p:nvPr/>
        </p:nvSpPr>
        <p:spPr>
          <a:xfrm rot="20603926">
            <a:off x="3856984" y="3836031"/>
            <a:ext cx="894027" cy="369332"/>
          </a:xfrm>
          <a:prstGeom prst="rect">
            <a:avLst/>
          </a:prstGeom>
        </p:spPr>
        <p:txBody>
          <a:bodyPr wrap="none">
            <a:spAutoFit/>
          </a:bodyPr>
          <a:lstStyle/>
          <a:p>
            <a:r>
              <a:rPr lang="ru-RU" b="1" dirty="0" smtClean="0">
                <a:solidFill>
                  <a:schemeClr val="tx1">
                    <a:lumMod val="75000"/>
                    <a:lumOff val="25000"/>
                  </a:schemeClr>
                </a:solidFill>
                <a:effectLst>
                  <a:outerShdw blurRad="38100" dist="38100" dir="2700000" algn="tl">
                    <a:srgbClr val="000000">
                      <a:alpha val="43137"/>
                    </a:srgbClr>
                  </a:outerShdw>
                </a:effectLst>
              </a:rPr>
              <a:t>Бензол</a:t>
            </a:r>
            <a:endParaRPr lang="ru-RU" b="1" dirty="0">
              <a:solidFill>
                <a:schemeClr val="tx1">
                  <a:lumMod val="75000"/>
                  <a:lumOff val="25000"/>
                </a:schemeClr>
              </a:solidFill>
              <a:effectLst>
                <a:outerShdw blurRad="38100" dist="38100" dir="2700000" algn="tl">
                  <a:srgbClr val="000000">
                    <a:alpha val="43137"/>
                  </a:srgbClr>
                </a:outerShdw>
              </a:effectLst>
            </a:endParaRPr>
          </a:p>
        </p:txBody>
      </p:sp>
      <p:sp>
        <p:nvSpPr>
          <p:cNvPr id="22" name="Прямоугольник 21"/>
          <p:cNvSpPr/>
          <p:nvPr/>
        </p:nvSpPr>
        <p:spPr>
          <a:xfrm rot="21404726">
            <a:off x="4086352" y="3158311"/>
            <a:ext cx="620554" cy="338554"/>
          </a:xfrm>
          <a:prstGeom prst="rect">
            <a:avLst/>
          </a:prstGeom>
        </p:spPr>
        <p:txBody>
          <a:bodyPr wrap="none">
            <a:spAutoFit/>
          </a:bodyPr>
          <a:lstStyle/>
          <a:p>
            <a:r>
              <a:rPr lang="ru-RU" sz="1600" dirty="0" smtClean="0">
                <a:solidFill>
                  <a:schemeClr val="tx1">
                    <a:lumMod val="75000"/>
                    <a:lumOff val="25000"/>
                  </a:schemeClr>
                </a:solidFill>
                <a:effectLst>
                  <a:outerShdw blurRad="38100" dist="38100" dir="2700000" algn="tl">
                    <a:srgbClr val="000000">
                      <a:alpha val="43137"/>
                    </a:srgbClr>
                  </a:outerShdw>
                </a:effectLst>
              </a:rPr>
              <a:t>сажа</a:t>
            </a:r>
            <a:endParaRPr lang="ru-RU" sz="1600" dirty="0">
              <a:solidFill>
                <a:schemeClr val="tx1">
                  <a:lumMod val="75000"/>
                  <a:lumOff val="25000"/>
                </a:schemeClr>
              </a:solidFill>
              <a:effectLst>
                <a:outerShdw blurRad="38100" dist="38100" dir="2700000" algn="tl">
                  <a:srgbClr val="000000">
                    <a:alpha val="43137"/>
                  </a:srgbClr>
                </a:outerShdw>
              </a:effectLst>
            </a:endParaRPr>
          </a:p>
        </p:txBody>
      </p:sp>
      <p:sp>
        <p:nvSpPr>
          <p:cNvPr id="23" name="Прямоугольник 22"/>
          <p:cNvSpPr/>
          <p:nvPr/>
        </p:nvSpPr>
        <p:spPr>
          <a:xfrm rot="21404726">
            <a:off x="2273211" y="3073955"/>
            <a:ext cx="960519" cy="400110"/>
          </a:xfrm>
          <a:prstGeom prst="rect">
            <a:avLst/>
          </a:prstGeom>
        </p:spPr>
        <p:txBody>
          <a:bodyPr wrap="none">
            <a:spAutoFit/>
          </a:bodyPr>
          <a:lstStyle/>
          <a:p>
            <a:r>
              <a:rPr lang="ru-RU" sz="2000" dirty="0" smtClean="0">
                <a:solidFill>
                  <a:schemeClr val="tx1">
                    <a:lumMod val="75000"/>
                    <a:lumOff val="25000"/>
                  </a:schemeClr>
                </a:solidFill>
                <a:effectLst>
                  <a:outerShdw blurRad="38100" dist="38100" dir="2700000" algn="tl">
                    <a:srgbClr val="000000">
                      <a:alpha val="43137"/>
                    </a:srgbClr>
                  </a:outerShdw>
                </a:effectLst>
              </a:rPr>
              <a:t>свинец</a:t>
            </a:r>
            <a:endParaRPr lang="ru-RU" sz="2000" dirty="0">
              <a:solidFill>
                <a:schemeClr val="tx1">
                  <a:lumMod val="75000"/>
                  <a:lumOff val="25000"/>
                </a:schemeClr>
              </a:solidFill>
              <a:effectLst>
                <a:outerShdw blurRad="38100" dist="38100" dir="2700000" algn="tl">
                  <a:srgbClr val="000000">
                    <a:alpha val="43137"/>
                  </a:srgbClr>
                </a:outerShdw>
              </a:effectLst>
            </a:endParaRPr>
          </a:p>
        </p:txBody>
      </p:sp>
      <p:sp>
        <p:nvSpPr>
          <p:cNvPr id="24" name="Прямоугольник 23"/>
          <p:cNvSpPr/>
          <p:nvPr/>
        </p:nvSpPr>
        <p:spPr>
          <a:xfrm rot="21404726">
            <a:off x="852629" y="3610154"/>
            <a:ext cx="1059906" cy="400110"/>
          </a:xfrm>
          <a:prstGeom prst="rect">
            <a:avLst/>
          </a:prstGeom>
        </p:spPr>
        <p:txBody>
          <a:bodyPr wrap="none">
            <a:spAutoFit/>
          </a:bodyPr>
          <a:lstStyle/>
          <a:p>
            <a:r>
              <a:rPr lang="ru-RU" sz="2000" dirty="0" smtClean="0">
                <a:solidFill>
                  <a:schemeClr val="tx1">
                    <a:lumMod val="75000"/>
                    <a:lumOff val="25000"/>
                  </a:schemeClr>
                </a:solidFill>
                <a:effectLst>
                  <a:outerShdw blurRad="38100" dist="38100" dir="2700000" algn="tl">
                    <a:srgbClr val="000000">
                      <a:alpha val="43137"/>
                    </a:srgbClr>
                  </a:outerShdw>
                </a:effectLst>
              </a:rPr>
              <a:t>Аммиак</a:t>
            </a:r>
            <a:endParaRPr lang="ru-RU" sz="2000" dirty="0">
              <a:solidFill>
                <a:schemeClr val="tx1">
                  <a:lumMod val="75000"/>
                  <a:lumOff val="25000"/>
                </a:schemeClr>
              </a:solidFill>
              <a:effectLst>
                <a:outerShdw blurRad="38100" dist="38100" dir="2700000" algn="tl">
                  <a:srgbClr val="000000">
                    <a:alpha val="43137"/>
                  </a:srgbClr>
                </a:outerShdw>
              </a:effectLst>
            </a:endParaRPr>
          </a:p>
        </p:txBody>
      </p:sp>
      <p:sp>
        <p:nvSpPr>
          <p:cNvPr id="25" name="Прямоугольник 24"/>
          <p:cNvSpPr/>
          <p:nvPr/>
        </p:nvSpPr>
        <p:spPr>
          <a:xfrm>
            <a:off x="1187387" y="4020698"/>
            <a:ext cx="1990481" cy="400110"/>
          </a:xfrm>
          <a:prstGeom prst="rect">
            <a:avLst/>
          </a:prstGeom>
        </p:spPr>
        <p:txBody>
          <a:bodyPr wrap="none">
            <a:spAutoFit/>
          </a:bodyPr>
          <a:lstStyle/>
          <a:p>
            <a:r>
              <a:rPr lang="ru-RU" sz="2000" dirty="0" smtClean="0">
                <a:solidFill>
                  <a:schemeClr val="tx1">
                    <a:lumMod val="75000"/>
                    <a:lumOff val="25000"/>
                  </a:schemeClr>
                </a:solidFill>
                <a:effectLst>
                  <a:outerShdw blurRad="38100" dist="38100" dir="2700000" algn="tl">
                    <a:srgbClr val="000000">
                      <a:alpha val="43137"/>
                    </a:srgbClr>
                  </a:outerShdw>
                </a:effectLst>
              </a:rPr>
              <a:t>Формальдегиды</a:t>
            </a:r>
            <a:endParaRPr lang="ru-RU" sz="2000" dirty="0">
              <a:solidFill>
                <a:schemeClr val="tx1">
                  <a:lumMod val="75000"/>
                  <a:lumOff val="25000"/>
                </a:schemeClr>
              </a:solidFill>
              <a:effectLst>
                <a:outerShdw blurRad="38100" dist="38100" dir="2700000" algn="tl">
                  <a:srgbClr val="000000">
                    <a:alpha val="43137"/>
                  </a:srgbClr>
                </a:outerShdw>
              </a:effectLst>
            </a:endParaRPr>
          </a:p>
        </p:txBody>
      </p:sp>
      <p:sp>
        <p:nvSpPr>
          <p:cNvPr id="26" name="Полилиния 25"/>
          <p:cNvSpPr/>
          <p:nvPr/>
        </p:nvSpPr>
        <p:spPr>
          <a:xfrm flipH="1">
            <a:off x="4962520" y="1412776"/>
            <a:ext cx="45719" cy="3173876"/>
          </a:xfrm>
          <a:custGeom>
            <a:avLst/>
            <a:gdLst>
              <a:gd name="connsiteX0" fmla="*/ 0 w 4876800"/>
              <a:gd name="connsiteY0" fmla="*/ 2301240 h 2301240"/>
              <a:gd name="connsiteX1" fmla="*/ 213360 w 4876800"/>
              <a:gd name="connsiteY1" fmla="*/ 2240280 h 2301240"/>
              <a:gd name="connsiteX2" fmla="*/ 259080 w 4876800"/>
              <a:gd name="connsiteY2" fmla="*/ 2225040 h 2301240"/>
              <a:gd name="connsiteX3" fmla="*/ 411480 w 4876800"/>
              <a:gd name="connsiteY3" fmla="*/ 2194560 h 2301240"/>
              <a:gd name="connsiteX4" fmla="*/ 594360 w 4876800"/>
              <a:gd name="connsiteY4" fmla="*/ 2133600 h 2301240"/>
              <a:gd name="connsiteX5" fmla="*/ 655320 w 4876800"/>
              <a:gd name="connsiteY5" fmla="*/ 2118360 h 2301240"/>
              <a:gd name="connsiteX6" fmla="*/ 746760 w 4876800"/>
              <a:gd name="connsiteY6" fmla="*/ 2087880 h 2301240"/>
              <a:gd name="connsiteX7" fmla="*/ 853440 w 4876800"/>
              <a:gd name="connsiteY7" fmla="*/ 2072640 h 2301240"/>
              <a:gd name="connsiteX8" fmla="*/ 990600 w 4876800"/>
              <a:gd name="connsiteY8" fmla="*/ 2026920 h 2301240"/>
              <a:gd name="connsiteX9" fmla="*/ 1036320 w 4876800"/>
              <a:gd name="connsiteY9" fmla="*/ 2011680 h 2301240"/>
              <a:gd name="connsiteX10" fmla="*/ 1082040 w 4876800"/>
              <a:gd name="connsiteY10" fmla="*/ 1996440 h 2301240"/>
              <a:gd name="connsiteX11" fmla="*/ 1219200 w 4876800"/>
              <a:gd name="connsiteY11" fmla="*/ 1935480 h 2301240"/>
              <a:gd name="connsiteX12" fmla="*/ 1356360 w 4876800"/>
              <a:gd name="connsiteY12" fmla="*/ 1889760 h 2301240"/>
              <a:gd name="connsiteX13" fmla="*/ 1417320 w 4876800"/>
              <a:gd name="connsiteY13" fmla="*/ 1874520 h 2301240"/>
              <a:gd name="connsiteX14" fmla="*/ 1508760 w 4876800"/>
              <a:gd name="connsiteY14" fmla="*/ 1844040 h 2301240"/>
              <a:gd name="connsiteX15" fmla="*/ 1554480 w 4876800"/>
              <a:gd name="connsiteY15" fmla="*/ 1828800 h 2301240"/>
              <a:gd name="connsiteX16" fmla="*/ 1600200 w 4876800"/>
              <a:gd name="connsiteY16" fmla="*/ 1813560 h 2301240"/>
              <a:gd name="connsiteX17" fmla="*/ 1645920 w 4876800"/>
              <a:gd name="connsiteY17" fmla="*/ 1798320 h 2301240"/>
              <a:gd name="connsiteX18" fmla="*/ 1752600 w 4876800"/>
              <a:gd name="connsiteY18" fmla="*/ 1752600 h 2301240"/>
              <a:gd name="connsiteX19" fmla="*/ 1844040 w 4876800"/>
              <a:gd name="connsiteY19" fmla="*/ 1722120 h 2301240"/>
              <a:gd name="connsiteX20" fmla="*/ 1935480 w 4876800"/>
              <a:gd name="connsiteY20" fmla="*/ 1676400 h 2301240"/>
              <a:gd name="connsiteX21" fmla="*/ 1981200 w 4876800"/>
              <a:gd name="connsiteY21" fmla="*/ 1645920 h 2301240"/>
              <a:gd name="connsiteX22" fmla="*/ 2042160 w 4876800"/>
              <a:gd name="connsiteY22" fmla="*/ 1630680 h 2301240"/>
              <a:gd name="connsiteX23" fmla="*/ 2133600 w 4876800"/>
              <a:gd name="connsiteY23" fmla="*/ 1600200 h 2301240"/>
              <a:gd name="connsiteX24" fmla="*/ 2179320 w 4876800"/>
              <a:gd name="connsiteY24" fmla="*/ 1569720 h 2301240"/>
              <a:gd name="connsiteX25" fmla="*/ 2270760 w 4876800"/>
              <a:gd name="connsiteY25" fmla="*/ 1539240 h 2301240"/>
              <a:gd name="connsiteX26" fmla="*/ 2362200 w 4876800"/>
              <a:gd name="connsiteY26" fmla="*/ 1508760 h 2301240"/>
              <a:gd name="connsiteX27" fmla="*/ 2407920 w 4876800"/>
              <a:gd name="connsiteY27" fmla="*/ 1493520 h 2301240"/>
              <a:gd name="connsiteX28" fmla="*/ 2453640 w 4876800"/>
              <a:gd name="connsiteY28" fmla="*/ 1478280 h 2301240"/>
              <a:gd name="connsiteX29" fmla="*/ 2499360 w 4876800"/>
              <a:gd name="connsiteY29" fmla="*/ 1432560 h 2301240"/>
              <a:gd name="connsiteX30" fmla="*/ 2590800 w 4876800"/>
              <a:gd name="connsiteY30" fmla="*/ 1402080 h 2301240"/>
              <a:gd name="connsiteX31" fmla="*/ 2636520 w 4876800"/>
              <a:gd name="connsiteY31" fmla="*/ 1356360 h 2301240"/>
              <a:gd name="connsiteX32" fmla="*/ 2727960 w 4876800"/>
              <a:gd name="connsiteY32" fmla="*/ 1325880 h 2301240"/>
              <a:gd name="connsiteX33" fmla="*/ 2773680 w 4876800"/>
              <a:gd name="connsiteY33" fmla="*/ 1295400 h 2301240"/>
              <a:gd name="connsiteX34" fmla="*/ 2865120 w 4876800"/>
              <a:gd name="connsiteY34" fmla="*/ 1264920 h 2301240"/>
              <a:gd name="connsiteX35" fmla="*/ 2910840 w 4876800"/>
              <a:gd name="connsiteY35" fmla="*/ 1234440 h 2301240"/>
              <a:gd name="connsiteX36" fmla="*/ 2971800 w 4876800"/>
              <a:gd name="connsiteY36" fmla="*/ 1219200 h 2301240"/>
              <a:gd name="connsiteX37" fmla="*/ 3063240 w 4876800"/>
              <a:gd name="connsiteY37" fmla="*/ 1188720 h 2301240"/>
              <a:gd name="connsiteX38" fmla="*/ 3108960 w 4876800"/>
              <a:gd name="connsiteY38" fmla="*/ 1173480 h 2301240"/>
              <a:gd name="connsiteX39" fmla="*/ 3154680 w 4876800"/>
              <a:gd name="connsiteY39" fmla="*/ 1158240 h 2301240"/>
              <a:gd name="connsiteX40" fmla="*/ 3246120 w 4876800"/>
              <a:gd name="connsiteY40" fmla="*/ 1112520 h 2301240"/>
              <a:gd name="connsiteX41" fmla="*/ 3337560 w 4876800"/>
              <a:gd name="connsiteY41" fmla="*/ 1066800 h 2301240"/>
              <a:gd name="connsiteX42" fmla="*/ 3474720 w 4876800"/>
              <a:gd name="connsiteY42" fmla="*/ 960120 h 2301240"/>
              <a:gd name="connsiteX43" fmla="*/ 3520440 w 4876800"/>
              <a:gd name="connsiteY43" fmla="*/ 944880 h 2301240"/>
              <a:gd name="connsiteX44" fmla="*/ 3657600 w 4876800"/>
              <a:gd name="connsiteY44" fmla="*/ 868680 h 2301240"/>
              <a:gd name="connsiteX45" fmla="*/ 3703320 w 4876800"/>
              <a:gd name="connsiteY45" fmla="*/ 838200 h 2301240"/>
              <a:gd name="connsiteX46" fmla="*/ 3749040 w 4876800"/>
              <a:gd name="connsiteY46" fmla="*/ 822960 h 2301240"/>
              <a:gd name="connsiteX47" fmla="*/ 3840480 w 4876800"/>
              <a:gd name="connsiteY47" fmla="*/ 762000 h 2301240"/>
              <a:gd name="connsiteX48" fmla="*/ 3886200 w 4876800"/>
              <a:gd name="connsiteY48" fmla="*/ 731520 h 2301240"/>
              <a:gd name="connsiteX49" fmla="*/ 3931920 w 4876800"/>
              <a:gd name="connsiteY49" fmla="*/ 701040 h 2301240"/>
              <a:gd name="connsiteX50" fmla="*/ 3962400 w 4876800"/>
              <a:gd name="connsiteY50" fmla="*/ 655320 h 2301240"/>
              <a:gd name="connsiteX51" fmla="*/ 4008120 w 4876800"/>
              <a:gd name="connsiteY51" fmla="*/ 640080 h 2301240"/>
              <a:gd name="connsiteX52" fmla="*/ 4099560 w 4876800"/>
              <a:gd name="connsiteY52" fmla="*/ 579120 h 2301240"/>
              <a:gd name="connsiteX53" fmla="*/ 4145280 w 4876800"/>
              <a:gd name="connsiteY53" fmla="*/ 548640 h 2301240"/>
              <a:gd name="connsiteX54" fmla="*/ 4175760 w 4876800"/>
              <a:gd name="connsiteY54" fmla="*/ 502920 h 2301240"/>
              <a:gd name="connsiteX55" fmla="*/ 4267200 w 4876800"/>
              <a:gd name="connsiteY55" fmla="*/ 457200 h 2301240"/>
              <a:gd name="connsiteX56" fmla="*/ 4297680 w 4876800"/>
              <a:gd name="connsiteY56" fmla="*/ 411480 h 2301240"/>
              <a:gd name="connsiteX57" fmla="*/ 4343400 w 4876800"/>
              <a:gd name="connsiteY57" fmla="*/ 396240 h 2301240"/>
              <a:gd name="connsiteX58" fmla="*/ 4434840 w 4876800"/>
              <a:gd name="connsiteY58" fmla="*/ 335280 h 2301240"/>
              <a:gd name="connsiteX59" fmla="*/ 4572000 w 4876800"/>
              <a:gd name="connsiteY59" fmla="*/ 243840 h 2301240"/>
              <a:gd name="connsiteX60" fmla="*/ 4617720 w 4876800"/>
              <a:gd name="connsiteY60" fmla="*/ 213360 h 2301240"/>
              <a:gd name="connsiteX61" fmla="*/ 4709160 w 4876800"/>
              <a:gd name="connsiteY61" fmla="*/ 137160 h 2301240"/>
              <a:gd name="connsiteX62" fmla="*/ 4831080 w 4876800"/>
              <a:gd name="connsiteY62" fmla="*/ 30480 h 2301240"/>
              <a:gd name="connsiteX63" fmla="*/ 4876800 w 4876800"/>
              <a:gd name="connsiteY63" fmla="*/ 0 h 230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76800" h="2301240">
                <a:moveTo>
                  <a:pt x="0" y="2301240"/>
                </a:moveTo>
                <a:cubicBezTo>
                  <a:pt x="299551" y="2201390"/>
                  <a:pt x="15828" y="2289663"/>
                  <a:pt x="213360" y="2240280"/>
                </a:cubicBezTo>
                <a:cubicBezTo>
                  <a:pt x="228945" y="2236384"/>
                  <a:pt x="243427" y="2228652"/>
                  <a:pt x="259080" y="2225040"/>
                </a:cubicBezTo>
                <a:cubicBezTo>
                  <a:pt x="309559" y="2213391"/>
                  <a:pt x="362332" y="2210943"/>
                  <a:pt x="411480" y="2194560"/>
                </a:cubicBezTo>
                <a:lnTo>
                  <a:pt x="594360" y="2133600"/>
                </a:lnTo>
                <a:cubicBezTo>
                  <a:pt x="614231" y="2126976"/>
                  <a:pt x="635258" y="2124379"/>
                  <a:pt x="655320" y="2118360"/>
                </a:cubicBezTo>
                <a:cubicBezTo>
                  <a:pt x="686094" y="2109128"/>
                  <a:pt x="714954" y="2092424"/>
                  <a:pt x="746760" y="2087880"/>
                </a:cubicBezTo>
                <a:lnTo>
                  <a:pt x="853440" y="2072640"/>
                </a:lnTo>
                <a:lnTo>
                  <a:pt x="990600" y="2026920"/>
                </a:lnTo>
                <a:lnTo>
                  <a:pt x="1036320" y="2011680"/>
                </a:lnTo>
                <a:lnTo>
                  <a:pt x="1082040" y="1996440"/>
                </a:lnTo>
                <a:cubicBezTo>
                  <a:pt x="1154493" y="1948138"/>
                  <a:pt x="1110384" y="1971752"/>
                  <a:pt x="1219200" y="1935480"/>
                </a:cubicBezTo>
                <a:lnTo>
                  <a:pt x="1356360" y="1889760"/>
                </a:lnTo>
                <a:cubicBezTo>
                  <a:pt x="1376231" y="1883136"/>
                  <a:pt x="1397258" y="1880539"/>
                  <a:pt x="1417320" y="1874520"/>
                </a:cubicBezTo>
                <a:cubicBezTo>
                  <a:pt x="1448094" y="1865288"/>
                  <a:pt x="1478280" y="1854200"/>
                  <a:pt x="1508760" y="1844040"/>
                </a:cubicBezTo>
                <a:lnTo>
                  <a:pt x="1554480" y="1828800"/>
                </a:lnTo>
                <a:lnTo>
                  <a:pt x="1600200" y="1813560"/>
                </a:lnTo>
                <a:lnTo>
                  <a:pt x="1645920" y="1798320"/>
                </a:lnTo>
                <a:cubicBezTo>
                  <a:pt x="1718456" y="1749963"/>
                  <a:pt x="1663135" y="1779440"/>
                  <a:pt x="1752600" y="1752600"/>
                </a:cubicBezTo>
                <a:cubicBezTo>
                  <a:pt x="1783374" y="1743368"/>
                  <a:pt x="1844040" y="1722120"/>
                  <a:pt x="1844040" y="1722120"/>
                </a:cubicBezTo>
                <a:cubicBezTo>
                  <a:pt x="1975067" y="1634769"/>
                  <a:pt x="1809287" y="1739496"/>
                  <a:pt x="1935480" y="1676400"/>
                </a:cubicBezTo>
                <a:cubicBezTo>
                  <a:pt x="1951863" y="1668209"/>
                  <a:pt x="1964365" y="1653135"/>
                  <a:pt x="1981200" y="1645920"/>
                </a:cubicBezTo>
                <a:cubicBezTo>
                  <a:pt x="2000452" y="1637669"/>
                  <a:pt x="2022098" y="1636699"/>
                  <a:pt x="2042160" y="1630680"/>
                </a:cubicBezTo>
                <a:cubicBezTo>
                  <a:pt x="2072934" y="1621448"/>
                  <a:pt x="2133600" y="1600200"/>
                  <a:pt x="2133600" y="1600200"/>
                </a:cubicBezTo>
                <a:cubicBezTo>
                  <a:pt x="2148840" y="1590040"/>
                  <a:pt x="2162582" y="1577159"/>
                  <a:pt x="2179320" y="1569720"/>
                </a:cubicBezTo>
                <a:cubicBezTo>
                  <a:pt x="2208680" y="1556671"/>
                  <a:pt x="2240280" y="1549400"/>
                  <a:pt x="2270760" y="1539240"/>
                </a:cubicBezTo>
                <a:lnTo>
                  <a:pt x="2362200" y="1508760"/>
                </a:lnTo>
                <a:lnTo>
                  <a:pt x="2407920" y="1493520"/>
                </a:lnTo>
                <a:lnTo>
                  <a:pt x="2453640" y="1478280"/>
                </a:lnTo>
                <a:cubicBezTo>
                  <a:pt x="2468880" y="1463040"/>
                  <a:pt x="2480520" y="1443027"/>
                  <a:pt x="2499360" y="1432560"/>
                </a:cubicBezTo>
                <a:cubicBezTo>
                  <a:pt x="2527446" y="1416957"/>
                  <a:pt x="2590800" y="1402080"/>
                  <a:pt x="2590800" y="1402080"/>
                </a:cubicBezTo>
                <a:cubicBezTo>
                  <a:pt x="2606040" y="1386840"/>
                  <a:pt x="2617680" y="1366827"/>
                  <a:pt x="2636520" y="1356360"/>
                </a:cubicBezTo>
                <a:cubicBezTo>
                  <a:pt x="2664606" y="1340757"/>
                  <a:pt x="2727960" y="1325880"/>
                  <a:pt x="2727960" y="1325880"/>
                </a:cubicBezTo>
                <a:cubicBezTo>
                  <a:pt x="2743200" y="1315720"/>
                  <a:pt x="2756942" y="1302839"/>
                  <a:pt x="2773680" y="1295400"/>
                </a:cubicBezTo>
                <a:cubicBezTo>
                  <a:pt x="2803040" y="1282351"/>
                  <a:pt x="2865120" y="1264920"/>
                  <a:pt x="2865120" y="1264920"/>
                </a:cubicBezTo>
                <a:cubicBezTo>
                  <a:pt x="2880360" y="1254760"/>
                  <a:pt x="2894005" y="1241655"/>
                  <a:pt x="2910840" y="1234440"/>
                </a:cubicBezTo>
                <a:cubicBezTo>
                  <a:pt x="2930092" y="1226189"/>
                  <a:pt x="2951738" y="1225219"/>
                  <a:pt x="2971800" y="1219200"/>
                </a:cubicBezTo>
                <a:cubicBezTo>
                  <a:pt x="3002574" y="1209968"/>
                  <a:pt x="3032760" y="1198880"/>
                  <a:pt x="3063240" y="1188720"/>
                </a:cubicBezTo>
                <a:lnTo>
                  <a:pt x="3108960" y="1173480"/>
                </a:lnTo>
                <a:lnTo>
                  <a:pt x="3154680" y="1158240"/>
                </a:lnTo>
                <a:cubicBezTo>
                  <a:pt x="3285707" y="1070889"/>
                  <a:pt x="3119927" y="1175616"/>
                  <a:pt x="3246120" y="1112520"/>
                </a:cubicBezTo>
                <a:cubicBezTo>
                  <a:pt x="3364293" y="1053434"/>
                  <a:pt x="3222642" y="1105106"/>
                  <a:pt x="3337560" y="1066800"/>
                </a:cubicBezTo>
                <a:cubicBezTo>
                  <a:pt x="3377008" y="1027352"/>
                  <a:pt x="3420034" y="978349"/>
                  <a:pt x="3474720" y="960120"/>
                </a:cubicBezTo>
                <a:lnTo>
                  <a:pt x="3520440" y="944880"/>
                </a:lnTo>
                <a:cubicBezTo>
                  <a:pt x="3625246" y="875009"/>
                  <a:pt x="3577127" y="895504"/>
                  <a:pt x="3657600" y="868680"/>
                </a:cubicBezTo>
                <a:cubicBezTo>
                  <a:pt x="3672840" y="858520"/>
                  <a:pt x="3686937" y="846391"/>
                  <a:pt x="3703320" y="838200"/>
                </a:cubicBezTo>
                <a:cubicBezTo>
                  <a:pt x="3717688" y="831016"/>
                  <a:pt x="3734997" y="830762"/>
                  <a:pt x="3749040" y="822960"/>
                </a:cubicBezTo>
                <a:cubicBezTo>
                  <a:pt x="3781062" y="805170"/>
                  <a:pt x="3810000" y="782320"/>
                  <a:pt x="3840480" y="762000"/>
                </a:cubicBezTo>
                <a:lnTo>
                  <a:pt x="3886200" y="731520"/>
                </a:lnTo>
                <a:lnTo>
                  <a:pt x="3931920" y="701040"/>
                </a:lnTo>
                <a:cubicBezTo>
                  <a:pt x="3942080" y="685800"/>
                  <a:pt x="3948097" y="666762"/>
                  <a:pt x="3962400" y="655320"/>
                </a:cubicBezTo>
                <a:cubicBezTo>
                  <a:pt x="3974944" y="645285"/>
                  <a:pt x="3994077" y="647882"/>
                  <a:pt x="4008120" y="640080"/>
                </a:cubicBezTo>
                <a:cubicBezTo>
                  <a:pt x="4040142" y="622290"/>
                  <a:pt x="4069080" y="599440"/>
                  <a:pt x="4099560" y="579120"/>
                </a:cubicBezTo>
                <a:lnTo>
                  <a:pt x="4145280" y="548640"/>
                </a:lnTo>
                <a:cubicBezTo>
                  <a:pt x="4155440" y="533400"/>
                  <a:pt x="4162808" y="515872"/>
                  <a:pt x="4175760" y="502920"/>
                </a:cubicBezTo>
                <a:cubicBezTo>
                  <a:pt x="4205303" y="473377"/>
                  <a:pt x="4230015" y="469595"/>
                  <a:pt x="4267200" y="457200"/>
                </a:cubicBezTo>
                <a:cubicBezTo>
                  <a:pt x="4277360" y="441960"/>
                  <a:pt x="4283377" y="422922"/>
                  <a:pt x="4297680" y="411480"/>
                </a:cubicBezTo>
                <a:cubicBezTo>
                  <a:pt x="4310224" y="401445"/>
                  <a:pt x="4329357" y="404042"/>
                  <a:pt x="4343400" y="396240"/>
                </a:cubicBezTo>
                <a:cubicBezTo>
                  <a:pt x="4375422" y="378450"/>
                  <a:pt x="4404360" y="355600"/>
                  <a:pt x="4434840" y="335280"/>
                </a:cubicBezTo>
                <a:lnTo>
                  <a:pt x="4572000" y="243840"/>
                </a:lnTo>
                <a:cubicBezTo>
                  <a:pt x="4587240" y="233680"/>
                  <a:pt x="4604768" y="226312"/>
                  <a:pt x="4617720" y="213360"/>
                </a:cubicBezTo>
                <a:cubicBezTo>
                  <a:pt x="4676392" y="154688"/>
                  <a:pt x="4645507" y="179595"/>
                  <a:pt x="4709160" y="137160"/>
                </a:cubicBezTo>
                <a:cubicBezTo>
                  <a:pt x="4759960" y="60960"/>
                  <a:pt x="4724400" y="101600"/>
                  <a:pt x="4831080" y="30480"/>
                </a:cubicBezTo>
                <a:lnTo>
                  <a:pt x="4876800" y="0"/>
                </a:lnTo>
              </a:path>
            </a:pathLst>
          </a:custGeom>
          <a:noFill/>
          <a:ln w="165100" cap="sq">
            <a:gradFill>
              <a:gsLst>
                <a:gs pos="100000">
                  <a:srgbClr val="89CC40"/>
                </a:gs>
                <a:gs pos="81340">
                  <a:srgbClr val="D2EC18"/>
                </a:gs>
                <a:gs pos="81000">
                  <a:srgbClr val="FFFF00"/>
                </a:gs>
                <a:gs pos="0">
                  <a:srgbClr val="C0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1309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260648"/>
            <a:ext cx="9324528" cy="6597352"/>
            <a:chOff x="0" y="260648"/>
            <a:chExt cx="9324528" cy="6597352"/>
          </a:xfrm>
        </p:grpSpPr>
        <p:pic>
          <p:nvPicPr>
            <p:cNvPr id="4"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8" name="TextBox 7"/>
          <p:cNvSpPr txBox="1"/>
          <p:nvPr/>
        </p:nvSpPr>
        <p:spPr>
          <a:xfrm>
            <a:off x="2262628" y="406405"/>
            <a:ext cx="6557844" cy="646331"/>
          </a:xfrm>
          <a:prstGeom prst="rect">
            <a:avLst/>
          </a:prstGeom>
          <a:noFill/>
        </p:spPr>
        <p:txBody>
          <a:bodyPr wrap="square" rtlCol="0">
            <a:spAutoFit/>
          </a:bodyPr>
          <a:lstStyle/>
          <a:p>
            <a:r>
              <a:rPr lang="ru-RU" sz="3600" b="1" dirty="0" smtClean="0">
                <a:solidFill>
                  <a:srgbClr val="89CC40"/>
                </a:solidFill>
              </a:rPr>
              <a:t>Микроклимат в доме</a:t>
            </a:r>
            <a:endParaRPr lang="ru-RU" sz="2800" b="1" dirty="0">
              <a:solidFill>
                <a:srgbClr val="89CC40"/>
              </a:solidFill>
            </a:endParaRPr>
          </a:p>
        </p:txBody>
      </p:sp>
      <p:sp>
        <p:nvSpPr>
          <p:cNvPr id="10" name="Прямоугольник 9"/>
          <p:cNvSpPr/>
          <p:nvPr/>
        </p:nvSpPr>
        <p:spPr>
          <a:xfrm>
            <a:off x="5208185" y="1489427"/>
            <a:ext cx="3756303" cy="2000548"/>
          </a:xfrm>
          <a:prstGeom prst="rect">
            <a:avLst/>
          </a:prstGeom>
        </p:spPr>
        <p:txBody>
          <a:bodyPr wrap="square">
            <a:spAutoFit/>
          </a:bodyPr>
          <a:lstStyle/>
          <a:p>
            <a:r>
              <a:rPr lang="ru-RU" b="1" dirty="0">
                <a:solidFill>
                  <a:schemeClr val="tx1">
                    <a:lumMod val="65000"/>
                    <a:lumOff val="35000"/>
                  </a:schemeClr>
                </a:solidFill>
              </a:rPr>
              <a:t>Уровень загрязнения воздуха в помещениях в </a:t>
            </a:r>
            <a:r>
              <a:rPr lang="ru-RU" b="1" dirty="0">
                <a:solidFill>
                  <a:srgbClr val="FF0000"/>
                </a:solidFill>
              </a:rPr>
              <a:t>10-30 раз выше</a:t>
            </a:r>
            <a:r>
              <a:rPr lang="ru-RU" b="1" dirty="0">
                <a:solidFill>
                  <a:schemeClr val="tx1">
                    <a:lumMod val="65000"/>
                    <a:lumOff val="35000"/>
                  </a:schemeClr>
                </a:solidFill>
              </a:rPr>
              <a:t>, </a:t>
            </a:r>
          </a:p>
          <a:p>
            <a:r>
              <a:rPr lang="ru-RU" b="1" dirty="0">
                <a:solidFill>
                  <a:schemeClr val="tx1">
                    <a:lumMod val="65000"/>
                    <a:lumOff val="35000"/>
                  </a:schemeClr>
                </a:solidFill>
              </a:rPr>
              <a:t>чем на улице. </a:t>
            </a:r>
            <a:endParaRPr lang="ru-RU" b="1" dirty="0" smtClean="0">
              <a:solidFill>
                <a:schemeClr val="tx1">
                  <a:lumMod val="65000"/>
                  <a:lumOff val="35000"/>
                </a:schemeClr>
              </a:solidFill>
            </a:endParaRPr>
          </a:p>
          <a:p>
            <a:endParaRPr lang="ru-RU" dirty="0">
              <a:solidFill>
                <a:schemeClr val="tx1">
                  <a:lumMod val="65000"/>
                  <a:lumOff val="35000"/>
                </a:schemeClr>
              </a:solidFill>
            </a:endParaRPr>
          </a:p>
          <a:p>
            <a:r>
              <a:rPr lang="ru-RU" dirty="0" smtClean="0">
                <a:solidFill>
                  <a:schemeClr val="tx1">
                    <a:lumMod val="65000"/>
                    <a:lumOff val="35000"/>
                  </a:schemeClr>
                </a:solidFill>
              </a:rPr>
              <a:t>В </a:t>
            </a:r>
            <a:r>
              <a:rPr lang="ru-RU" dirty="0">
                <a:solidFill>
                  <a:schemeClr val="tx1">
                    <a:lumMod val="65000"/>
                    <a:lumOff val="35000"/>
                  </a:schemeClr>
                </a:solidFill>
              </a:rPr>
              <a:t>помещениях городской житель проводит около </a:t>
            </a:r>
            <a:r>
              <a:rPr lang="ru-RU" b="1" dirty="0">
                <a:solidFill>
                  <a:srgbClr val="FF0000"/>
                </a:solidFill>
              </a:rPr>
              <a:t>90%</a:t>
            </a:r>
            <a:r>
              <a:rPr lang="ru-RU" dirty="0">
                <a:solidFill>
                  <a:schemeClr val="tx1">
                    <a:lumMod val="65000"/>
                    <a:lumOff val="35000"/>
                  </a:schemeClr>
                </a:solidFill>
              </a:rPr>
              <a:t> времени. </a:t>
            </a:r>
            <a:endParaRPr lang="ru-RU" dirty="0" smtClean="0">
              <a:solidFill>
                <a:schemeClr val="tx1">
                  <a:lumMod val="65000"/>
                  <a:lumOff val="35000"/>
                </a:schemeClr>
              </a:solidFill>
            </a:endParaRPr>
          </a:p>
          <a:p>
            <a:endParaRPr lang="ru-RU" sz="1600" b="1" dirty="0">
              <a:solidFill>
                <a:schemeClr val="tx1">
                  <a:lumMod val="65000"/>
                  <a:lumOff val="35000"/>
                </a:schemeClr>
              </a:solidFill>
            </a:endParaRPr>
          </a:p>
        </p:txBody>
      </p:sp>
      <p:pic>
        <p:nvPicPr>
          <p:cNvPr id="15" name="Picture 2" descr="D:\_Вентиляция\_BALLU\Имиджи для презентаций\Ужин в противогазах.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1340768"/>
            <a:ext cx="4608512" cy="3217579"/>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70831" y="4798893"/>
            <a:ext cx="7801570" cy="923330"/>
          </a:xfrm>
          <a:prstGeom prst="rect">
            <a:avLst/>
          </a:prstGeom>
        </p:spPr>
        <p:txBody>
          <a:bodyPr wrap="square">
            <a:spAutoFit/>
          </a:bodyPr>
          <a:lstStyle/>
          <a:p>
            <a:r>
              <a:rPr lang="ru-RU" dirty="0">
                <a:solidFill>
                  <a:schemeClr val="tx1">
                    <a:lumMod val="65000"/>
                    <a:lumOff val="35000"/>
                  </a:schemeClr>
                </a:solidFill>
              </a:rPr>
              <a:t>По данным Всемирной Организации Здравоохранения загрязнённый воздух в помещениях входит в число 5 главных факторов, ухудшающих здоровье человека. </a:t>
            </a:r>
          </a:p>
        </p:txBody>
      </p:sp>
      <p:sp>
        <p:nvSpPr>
          <p:cNvPr id="18" name="Прямоугольник 17"/>
          <p:cNvSpPr/>
          <p:nvPr/>
        </p:nvSpPr>
        <p:spPr>
          <a:xfrm>
            <a:off x="5220072" y="3646765"/>
            <a:ext cx="3672408" cy="646331"/>
          </a:xfrm>
          <a:prstGeom prst="rect">
            <a:avLst/>
          </a:prstGeom>
        </p:spPr>
        <p:txBody>
          <a:bodyPr wrap="square">
            <a:spAutoFit/>
          </a:bodyPr>
          <a:lstStyle/>
          <a:p>
            <a:r>
              <a:rPr lang="ru-RU" dirty="0" smtClean="0">
                <a:solidFill>
                  <a:schemeClr val="tx1">
                    <a:lumMod val="65000"/>
                    <a:lumOff val="35000"/>
                  </a:schemeClr>
                </a:solidFill>
              </a:rPr>
              <a:t>Более </a:t>
            </a:r>
            <a:r>
              <a:rPr lang="ru-RU" b="1" dirty="0" smtClean="0">
                <a:solidFill>
                  <a:srgbClr val="FF0000"/>
                </a:solidFill>
              </a:rPr>
              <a:t>80%</a:t>
            </a:r>
            <a:r>
              <a:rPr lang="ru-RU" dirty="0" smtClean="0">
                <a:solidFill>
                  <a:schemeClr val="tx1">
                    <a:lumMod val="65000"/>
                    <a:lumOff val="35000"/>
                  </a:schemeClr>
                </a:solidFill>
              </a:rPr>
              <a:t> жителей городов –аллергики.</a:t>
            </a:r>
            <a:endParaRPr lang="ru-RU" dirty="0">
              <a:solidFill>
                <a:schemeClr val="tx1">
                  <a:lumMod val="65000"/>
                  <a:lumOff val="35000"/>
                </a:schemeClr>
              </a:solidFill>
            </a:endParaRPr>
          </a:p>
        </p:txBody>
      </p:sp>
    </p:spTree>
    <p:extLst>
      <p:ext uri="{BB962C8B-B14F-4D97-AF65-F5344CB8AC3E}">
        <p14:creationId xmlns:p14="http://schemas.microsoft.com/office/powerpoint/2010/main" val="3445961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62628" y="394830"/>
            <a:ext cx="6557844" cy="646331"/>
          </a:xfrm>
          <a:prstGeom prst="rect">
            <a:avLst/>
          </a:prstGeom>
          <a:noFill/>
        </p:spPr>
        <p:txBody>
          <a:bodyPr wrap="square" rtlCol="0">
            <a:spAutoFit/>
          </a:bodyPr>
          <a:lstStyle/>
          <a:p>
            <a:r>
              <a:rPr lang="ru-RU" sz="3600" b="1" dirty="0" smtClean="0">
                <a:solidFill>
                  <a:srgbClr val="89CC40"/>
                </a:solidFill>
              </a:rPr>
              <a:t>Воздух в помещениях</a:t>
            </a:r>
            <a:endParaRPr lang="ru-RU" sz="3600" dirty="0">
              <a:solidFill>
                <a:srgbClr val="89CC40"/>
              </a:solidFill>
            </a:endParaRPr>
          </a:p>
        </p:txBody>
      </p:sp>
      <p:grpSp>
        <p:nvGrpSpPr>
          <p:cNvPr id="38" name="Группа 37"/>
          <p:cNvGrpSpPr/>
          <p:nvPr/>
        </p:nvGrpSpPr>
        <p:grpSpPr>
          <a:xfrm>
            <a:off x="0" y="260648"/>
            <a:ext cx="9324528" cy="6597352"/>
            <a:chOff x="0" y="260648"/>
            <a:chExt cx="9324528" cy="6597352"/>
          </a:xfrm>
        </p:grpSpPr>
        <p:pic>
          <p:nvPicPr>
            <p:cNvPr id="39"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pic>
        <p:nvPicPr>
          <p:cNvPr id="11" name="Рисунок 10"/>
          <p:cNvPicPr/>
          <p:nvPr/>
        </p:nvPicPr>
        <p:blipFill rotWithShape="1">
          <a:blip r:embed="rId4" cstate="email">
            <a:extLst>
              <a:ext uri="{28A0092B-C50C-407E-A947-70E740481C1C}">
                <a14:useLocalDpi xmlns:a14="http://schemas.microsoft.com/office/drawing/2010/main"/>
              </a:ext>
            </a:extLst>
          </a:blip>
          <a:srcRect/>
          <a:stretch/>
        </p:blipFill>
        <p:spPr>
          <a:xfrm>
            <a:off x="5042848" y="1412776"/>
            <a:ext cx="3776102" cy="1580978"/>
          </a:xfrm>
          <a:prstGeom prst="rect">
            <a:avLst/>
          </a:prstGeom>
        </p:spPr>
      </p:pic>
      <p:pic>
        <p:nvPicPr>
          <p:cNvPr id="9" name="Рисунок 8"/>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04048" y="3000150"/>
            <a:ext cx="3816424" cy="1580979"/>
          </a:xfrm>
          <a:prstGeom prst="rect">
            <a:avLst/>
          </a:prstGeom>
        </p:spPr>
      </p:pic>
      <p:pic>
        <p:nvPicPr>
          <p:cNvPr id="15" name="Picture 6" descr="http://www.xn--80aaaat6aqfhy.xn--p1ai/data/nata/aereco/kvartira3.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6428" y="1412776"/>
            <a:ext cx="4309588" cy="2972503"/>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323528" y="4725144"/>
            <a:ext cx="7776864" cy="1200329"/>
          </a:xfrm>
          <a:prstGeom prst="rect">
            <a:avLst/>
          </a:prstGeom>
        </p:spPr>
        <p:txBody>
          <a:bodyPr wrap="square">
            <a:spAutoFit/>
          </a:bodyPr>
          <a:lstStyle/>
          <a:p>
            <a:r>
              <a:rPr lang="ru-RU" b="1" dirty="0">
                <a:solidFill>
                  <a:srgbClr val="FF0000"/>
                </a:solidFill>
              </a:rPr>
              <a:t>За последние 15 лет число больных астмой увеличилось на 160</a:t>
            </a:r>
            <a:r>
              <a:rPr lang="ru-RU" b="1" dirty="0" smtClean="0">
                <a:solidFill>
                  <a:srgbClr val="FF0000"/>
                </a:solidFill>
              </a:rPr>
              <a:t>%.</a:t>
            </a:r>
          </a:p>
          <a:p>
            <a:r>
              <a:rPr lang="ru-RU" dirty="0" smtClean="0">
                <a:solidFill>
                  <a:schemeClr val="tx1">
                    <a:lumMod val="65000"/>
                    <a:lumOff val="35000"/>
                  </a:schemeClr>
                </a:solidFill>
              </a:rPr>
              <a:t>По </a:t>
            </a:r>
            <a:r>
              <a:rPr lang="ru-RU" dirty="0">
                <a:solidFill>
                  <a:schemeClr val="tx1">
                    <a:lumMod val="65000"/>
                    <a:lumOff val="35000"/>
                  </a:schemeClr>
                </a:solidFill>
              </a:rPr>
              <a:t>оценкам экспертов по охране окружающей среды 50% всех заболеваний либо вызваны, либо их течение осложняется из-за плохого качества воздуха в помещениях.</a:t>
            </a:r>
          </a:p>
        </p:txBody>
      </p:sp>
    </p:spTree>
    <p:extLst>
      <p:ext uri="{BB962C8B-B14F-4D97-AF65-F5344CB8AC3E}">
        <p14:creationId xmlns:p14="http://schemas.microsoft.com/office/powerpoint/2010/main" val="401906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_Вентиляция\_BALLU\Имиджи для презентаций\окна.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6813" y="1681860"/>
            <a:ext cx="4365187" cy="3115292"/>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4645" y="1056971"/>
            <a:ext cx="4469355" cy="5828413"/>
          </a:xfrm>
          <a:prstGeom prst="rect">
            <a:avLst/>
          </a:prstGeom>
          <a:gradFill flip="none" rotWithShape="1">
            <a:gsLst>
              <a:gs pos="0">
                <a:schemeClr val="bg1">
                  <a:alpha val="0"/>
                </a:schemeClr>
              </a:gs>
              <a:gs pos="49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0" y="260648"/>
            <a:ext cx="9324528" cy="6597352"/>
            <a:chOff x="0" y="260648"/>
            <a:chExt cx="9324528" cy="6597352"/>
          </a:xfrm>
        </p:grpSpPr>
        <p:pic>
          <p:nvPicPr>
            <p:cNvPr id="39"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0" y="5046562"/>
              <a:ext cx="9144000" cy="18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27" y="260648"/>
              <a:ext cx="1789309"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7632848" y="6381328"/>
              <a:ext cx="1691680" cy="400110"/>
            </a:xfrm>
            <a:prstGeom prst="rect">
              <a:avLst/>
            </a:prstGeom>
            <a:noFill/>
          </p:spPr>
          <p:txBody>
            <a:bodyPr wrap="square" rtlCol="0">
              <a:spAutoFit/>
            </a:bodyPr>
            <a:lstStyle/>
            <a:p>
              <a:pPr algn="ctr"/>
              <a:r>
                <a:rPr lang="en-US" sz="2000" dirty="0" smtClean="0">
                  <a:solidFill>
                    <a:schemeClr val="bg1">
                      <a:lumMod val="65000"/>
                    </a:schemeClr>
                  </a:solidFill>
                </a:rPr>
                <a:t>ballu.in.ua</a:t>
              </a:r>
              <a:endParaRPr lang="ru-RU" sz="2000" dirty="0">
                <a:solidFill>
                  <a:schemeClr val="bg1">
                    <a:lumMod val="65000"/>
                  </a:schemeClr>
                </a:solidFill>
              </a:endParaRPr>
            </a:p>
          </p:txBody>
        </p:sp>
      </p:grpSp>
      <p:sp>
        <p:nvSpPr>
          <p:cNvPr id="12" name="TextBox 11"/>
          <p:cNvSpPr txBox="1"/>
          <p:nvPr/>
        </p:nvSpPr>
        <p:spPr>
          <a:xfrm>
            <a:off x="2262628" y="394830"/>
            <a:ext cx="6701860" cy="646331"/>
          </a:xfrm>
          <a:prstGeom prst="rect">
            <a:avLst/>
          </a:prstGeom>
          <a:noFill/>
        </p:spPr>
        <p:txBody>
          <a:bodyPr wrap="square" rtlCol="0">
            <a:spAutoFit/>
          </a:bodyPr>
          <a:lstStyle/>
          <a:p>
            <a:r>
              <a:rPr lang="ru-RU" sz="3600" b="1" dirty="0" smtClean="0">
                <a:solidFill>
                  <a:srgbClr val="89CC40"/>
                </a:solidFill>
              </a:rPr>
              <a:t>Пластиковые окна</a:t>
            </a:r>
            <a:endParaRPr lang="ru-RU" sz="2800" b="1" dirty="0">
              <a:solidFill>
                <a:srgbClr val="89CC40"/>
              </a:solidFill>
            </a:endParaRPr>
          </a:p>
        </p:txBody>
      </p:sp>
      <p:sp>
        <p:nvSpPr>
          <p:cNvPr id="15" name="Прямоугольник 14"/>
          <p:cNvSpPr/>
          <p:nvPr/>
        </p:nvSpPr>
        <p:spPr>
          <a:xfrm>
            <a:off x="334810" y="4869160"/>
            <a:ext cx="8197630" cy="954107"/>
          </a:xfrm>
          <a:prstGeom prst="rect">
            <a:avLst/>
          </a:prstGeom>
        </p:spPr>
        <p:txBody>
          <a:bodyPr wrap="square">
            <a:spAutoFit/>
          </a:bodyPr>
          <a:lstStyle/>
          <a:p>
            <a:r>
              <a:rPr lang="ru-RU" sz="2400" b="1" dirty="0" smtClean="0">
                <a:solidFill>
                  <a:schemeClr val="tx1">
                    <a:lumMod val="65000"/>
                    <a:lumOff val="35000"/>
                  </a:schemeClr>
                </a:solidFill>
              </a:rPr>
              <a:t>Пластиковые окна блокируют доступ свежего воздуха</a:t>
            </a:r>
          </a:p>
          <a:p>
            <a:r>
              <a:rPr lang="ru-RU" sz="1600" dirty="0" smtClean="0">
                <a:solidFill>
                  <a:schemeClr val="tx1">
                    <a:lumMod val="65000"/>
                    <a:lumOff val="35000"/>
                  </a:schemeClr>
                </a:solidFill>
              </a:rPr>
              <a:t>Герметично изолируют </a:t>
            </a:r>
            <a:r>
              <a:rPr lang="ru-RU" sz="1600" dirty="0">
                <a:solidFill>
                  <a:schemeClr val="tx1">
                    <a:lumMod val="65000"/>
                    <a:lumOff val="35000"/>
                  </a:schemeClr>
                </a:solidFill>
              </a:rPr>
              <a:t>помещение не только от шума и пыли, </a:t>
            </a:r>
            <a:endParaRPr lang="ru-RU" sz="1600" dirty="0" smtClean="0">
              <a:solidFill>
                <a:schemeClr val="tx1">
                  <a:lumMod val="65000"/>
                  <a:lumOff val="35000"/>
                </a:schemeClr>
              </a:solidFill>
            </a:endParaRPr>
          </a:p>
          <a:p>
            <a:r>
              <a:rPr lang="ru-RU" sz="1600" dirty="0" smtClean="0">
                <a:solidFill>
                  <a:srgbClr val="FF0000"/>
                </a:solidFill>
              </a:rPr>
              <a:t>но </a:t>
            </a:r>
            <a:r>
              <a:rPr lang="ru-RU" sz="1600" dirty="0">
                <a:solidFill>
                  <a:srgbClr val="FF0000"/>
                </a:solidFill>
              </a:rPr>
              <a:t>и от притока свежего </a:t>
            </a:r>
            <a:r>
              <a:rPr lang="ru-RU" sz="1600" dirty="0" smtClean="0">
                <a:solidFill>
                  <a:srgbClr val="FF0000"/>
                </a:solidFill>
              </a:rPr>
              <a:t>воздуха – квартира превращается в подобие термоса. </a:t>
            </a:r>
            <a:endParaRPr lang="ru-RU" sz="2400" dirty="0">
              <a:solidFill>
                <a:srgbClr val="FF0000"/>
              </a:solidFill>
            </a:endParaRPr>
          </a:p>
        </p:txBody>
      </p:sp>
      <p:pic>
        <p:nvPicPr>
          <p:cNvPr id="5122" name="Picture 2" descr="http://seryakov-stroy.ru/wp-content/uploads/2012/12/IMG_7187-e135624600734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11102" y="1773793"/>
            <a:ext cx="4209698" cy="3023359"/>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51520" y="1196752"/>
            <a:ext cx="4044335" cy="523220"/>
          </a:xfrm>
          <a:prstGeom prst="rect">
            <a:avLst/>
          </a:prstGeom>
        </p:spPr>
        <p:txBody>
          <a:bodyPr wrap="square">
            <a:spAutoFit/>
          </a:bodyPr>
          <a:lstStyle/>
          <a:p>
            <a:r>
              <a:rPr lang="ru-RU" sz="2800" b="1" dirty="0" smtClean="0">
                <a:solidFill>
                  <a:srgbClr val="FF0000"/>
                </a:solidFill>
              </a:rPr>
              <a:t>Окна закрыты</a:t>
            </a:r>
            <a:endParaRPr lang="ru-RU" sz="2800" dirty="0" smtClean="0">
              <a:solidFill>
                <a:srgbClr val="FF0000"/>
              </a:solidFill>
            </a:endParaRPr>
          </a:p>
        </p:txBody>
      </p:sp>
      <p:sp>
        <p:nvSpPr>
          <p:cNvPr id="14" name="Прямоугольник 13"/>
          <p:cNvSpPr/>
          <p:nvPr/>
        </p:nvSpPr>
        <p:spPr>
          <a:xfrm>
            <a:off x="4611101" y="1196752"/>
            <a:ext cx="4044335" cy="523220"/>
          </a:xfrm>
          <a:prstGeom prst="rect">
            <a:avLst/>
          </a:prstGeom>
        </p:spPr>
        <p:txBody>
          <a:bodyPr wrap="square">
            <a:spAutoFit/>
          </a:bodyPr>
          <a:lstStyle/>
          <a:p>
            <a:r>
              <a:rPr lang="ru-RU" sz="2800" b="1" dirty="0" smtClean="0">
                <a:solidFill>
                  <a:srgbClr val="FF0000"/>
                </a:solidFill>
              </a:rPr>
              <a:t>Окна открыты</a:t>
            </a:r>
            <a:endParaRPr lang="ru-RU" sz="4400" dirty="0">
              <a:solidFill>
                <a:srgbClr val="FF0000"/>
              </a:solidFill>
            </a:endParaRPr>
          </a:p>
        </p:txBody>
      </p:sp>
      <p:sp>
        <p:nvSpPr>
          <p:cNvPr id="2" name="Прямоугольник 1"/>
          <p:cNvSpPr/>
          <p:nvPr/>
        </p:nvSpPr>
        <p:spPr>
          <a:xfrm rot="21064393">
            <a:off x="5182781" y="1893794"/>
            <a:ext cx="1595309" cy="461665"/>
          </a:xfrm>
          <a:prstGeom prst="rect">
            <a:avLst/>
          </a:prstGeom>
        </p:spPr>
        <p:txBody>
          <a:bodyPr wrap="none">
            <a:spAutoFit/>
          </a:bodyPr>
          <a:lstStyle/>
          <a:p>
            <a:r>
              <a:rPr lang="ru-RU" sz="2400" b="1" dirty="0" smtClean="0">
                <a:solidFill>
                  <a:schemeClr val="tx1">
                    <a:lumMod val="65000"/>
                    <a:lumOff val="35000"/>
                  </a:schemeClr>
                </a:solidFill>
                <a:effectLst>
                  <a:outerShdw blurRad="38100" dist="38100" dir="2700000" algn="tl">
                    <a:srgbClr val="000000">
                      <a:alpha val="43137"/>
                    </a:srgbClr>
                  </a:outerShdw>
                </a:effectLst>
              </a:rPr>
              <a:t>Сквозняки</a:t>
            </a:r>
            <a:endParaRPr lang="ru-RU" sz="2400" b="1" dirty="0">
              <a:effectLst>
                <a:outerShdw blurRad="38100" dist="38100" dir="2700000" algn="tl">
                  <a:srgbClr val="000000">
                    <a:alpha val="43137"/>
                  </a:srgbClr>
                </a:outerShdw>
              </a:effectLst>
            </a:endParaRPr>
          </a:p>
        </p:txBody>
      </p:sp>
      <p:sp>
        <p:nvSpPr>
          <p:cNvPr id="17" name="Прямоугольник 16"/>
          <p:cNvSpPr/>
          <p:nvPr/>
        </p:nvSpPr>
        <p:spPr>
          <a:xfrm rot="21432947">
            <a:off x="5949789" y="3748139"/>
            <a:ext cx="977383" cy="461665"/>
          </a:xfrm>
          <a:prstGeom prst="rect">
            <a:avLst/>
          </a:prstGeom>
        </p:spPr>
        <p:txBody>
          <a:bodyPr wrap="none">
            <a:spAutoFit/>
          </a:bodyPr>
          <a:lstStyle/>
          <a:p>
            <a:r>
              <a:rPr lang="ru-RU" sz="2400" dirty="0" smtClean="0">
                <a:solidFill>
                  <a:schemeClr val="tx1">
                    <a:lumMod val="65000"/>
                    <a:lumOff val="35000"/>
                  </a:schemeClr>
                </a:solidFill>
              </a:rPr>
              <a:t>Холод</a:t>
            </a:r>
            <a:endParaRPr lang="ru-RU" sz="2400" b="1" dirty="0">
              <a:effectLst>
                <a:outerShdw blurRad="38100" dist="38100" dir="2700000" algn="tl">
                  <a:srgbClr val="000000">
                    <a:alpha val="43137"/>
                  </a:srgbClr>
                </a:outerShdw>
              </a:effectLst>
            </a:endParaRPr>
          </a:p>
        </p:txBody>
      </p:sp>
      <p:sp>
        <p:nvSpPr>
          <p:cNvPr id="18" name="Прямоугольник 17"/>
          <p:cNvSpPr/>
          <p:nvPr/>
        </p:nvSpPr>
        <p:spPr>
          <a:xfrm rot="20115133">
            <a:off x="7313120" y="3770008"/>
            <a:ext cx="1273105" cy="646331"/>
          </a:xfrm>
          <a:prstGeom prst="rect">
            <a:avLst/>
          </a:prstGeom>
        </p:spPr>
        <p:txBody>
          <a:bodyPr wrap="none">
            <a:spAutoFit/>
          </a:bodyPr>
          <a:lstStyle/>
          <a:p>
            <a:r>
              <a:rPr lang="ru-RU" sz="3600" b="1" dirty="0" smtClean="0">
                <a:solidFill>
                  <a:schemeClr val="tx1">
                    <a:lumMod val="65000"/>
                    <a:lumOff val="35000"/>
                  </a:schemeClr>
                </a:solidFill>
                <a:effectLst>
                  <a:outerShdw blurRad="38100" dist="38100" dir="2700000" algn="tl">
                    <a:srgbClr val="000000">
                      <a:alpha val="43137"/>
                    </a:srgbClr>
                  </a:outerShdw>
                </a:effectLst>
              </a:rPr>
              <a:t>Пыль</a:t>
            </a:r>
            <a:endParaRPr lang="ru-RU" sz="3600" b="1" dirty="0">
              <a:effectLst>
                <a:outerShdw blurRad="38100" dist="38100" dir="2700000" algn="tl">
                  <a:srgbClr val="000000">
                    <a:alpha val="43137"/>
                  </a:srgbClr>
                </a:outerShdw>
              </a:effectLst>
            </a:endParaRPr>
          </a:p>
        </p:txBody>
      </p:sp>
      <p:sp>
        <p:nvSpPr>
          <p:cNvPr id="19" name="Прямоугольник 18"/>
          <p:cNvSpPr/>
          <p:nvPr/>
        </p:nvSpPr>
        <p:spPr>
          <a:xfrm rot="440334">
            <a:off x="7257940" y="2203158"/>
            <a:ext cx="1142172" cy="646331"/>
          </a:xfrm>
          <a:prstGeom prst="rect">
            <a:avLst/>
          </a:prstGeom>
        </p:spPr>
        <p:txBody>
          <a:bodyPr wrap="none">
            <a:spAutoFit/>
          </a:bodyPr>
          <a:lstStyle/>
          <a:p>
            <a:r>
              <a:rPr lang="ru-RU" sz="3600" dirty="0" smtClean="0">
                <a:solidFill>
                  <a:schemeClr val="tx1">
                    <a:lumMod val="75000"/>
                    <a:lumOff val="25000"/>
                  </a:schemeClr>
                </a:solidFill>
                <a:effectLst>
                  <a:outerShdw blurRad="38100" dist="38100" dir="2700000" algn="tl">
                    <a:srgbClr val="000000">
                      <a:alpha val="43137"/>
                    </a:srgbClr>
                  </a:outerShdw>
                </a:effectLst>
              </a:rPr>
              <a:t>Шум</a:t>
            </a:r>
            <a:endParaRPr lang="ru-RU" sz="3600" dirty="0">
              <a:solidFill>
                <a:schemeClr val="tx1">
                  <a:lumMod val="75000"/>
                  <a:lumOff val="25000"/>
                </a:schemeClr>
              </a:solidFill>
              <a:effectLst>
                <a:outerShdw blurRad="38100" dist="38100" dir="2700000" algn="tl">
                  <a:srgbClr val="000000">
                    <a:alpha val="43137"/>
                  </a:srgbClr>
                </a:outerShdw>
              </a:effectLst>
            </a:endParaRPr>
          </a:p>
        </p:txBody>
      </p:sp>
      <p:sp>
        <p:nvSpPr>
          <p:cNvPr id="21" name="Прямоугольник 20"/>
          <p:cNvSpPr/>
          <p:nvPr/>
        </p:nvSpPr>
        <p:spPr>
          <a:xfrm rot="18857927">
            <a:off x="4867786" y="3746116"/>
            <a:ext cx="1237839" cy="461665"/>
          </a:xfrm>
          <a:prstGeom prst="rect">
            <a:avLst/>
          </a:prstGeom>
        </p:spPr>
        <p:txBody>
          <a:bodyPr wrap="none">
            <a:spAutoFit/>
          </a:bodyPr>
          <a:lstStyle/>
          <a:p>
            <a:r>
              <a:rPr lang="ru-RU" sz="2400" b="1" dirty="0" smtClean="0">
                <a:solidFill>
                  <a:schemeClr val="tx1">
                    <a:lumMod val="75000"/>
                    <a:lumOff val="25000"/>
                  </a:schemeClr>
                </a:solidFill>
                <a:effectLst>
                  <a:outerShdw blurRad="38100" dist="38100" dir="2700000" algn="tl">
                    <a:srgbClr val="000000">
                      <a:alpha val="43137"/>
                    </a:srgbClr>
                  </a:outerShdw>
                </a:effectLst>
              </a:rPr>
              <a:t>Пыльца</a:t>
            </a:r>
            <a:endParaRPr lang="ru-RU" sz="2400" b="1" dirty="0">
              <a:solidFill>
                <a:schemeClr val="tx1">
                  <a:lumMod val="75000"/>
                  <a:lumOff val="25000"/>
                </a:schemeClr>
              </a:solidFill>
              <a:effectLst>
                <a:outerShdw blurRad="38100" dist="38100" dir="2700000" algn="tl">
                  <a:srgbClr val="000000">
                    <a:alpha val="43137"/>
                  </a:srgbClr>
                </a:outerShdw>
              </a:effectLst>
            </a:endParaRPr>
          </a:p>
        </p:txBody>
      </p:sp>
      <p:sp>
        <p:nvSpPr>
          <p:cNvPr id="22" name="Прямоугольник 21"/>
          <p:cNvSpPr/>
          <p:nvPr/>
        </p:nvSpPr>
        <p:spPr>
          <a:xfrm>
            <a:off x="4788024" y="2679303"/>
            <a:ext cx="1374094" cy="461665"/>
          </a:xfrm>
          <a:prstGeom prst="rect">
            <a:avLst/>
          </a:prstGeom>
        </p:spPr>
        <p:txBody>
          <a:bodyPr wrap="none">
            <a:spAutoFit/>
          </a:bodyPr>
          <a:lstStyle/>
          <a:p>
            <a:r>
              <a:rPr lang="ru-RU" sz="2400" dirty="0" smtClean="0">
                <a:solidFill>
                  <a:schemeClr val="tx1">
                    <a:lumMod val="65000"/>
                    <a:lumOff val="35000"/>
                  </a:schemeClr>
                </a:solidFill>
              </a:rPr>
              <a:t>Выхлопы</a:t>
            </a:r>
            <a:endParaRPr lang="ru-RU" sz="2400" dirty="0"/>
          </a:p>
        </p:txBody>
      </p:sp>
      <p:sp>
        <p:nvSpPr>
          <p:cNvPr id="23" name="Прямоугольник 22"/>
          <p:cNvSpPr/>
          <p:nvPr/>
        </p:nvSpPr>
        <p:spPr>
          <a:xfrm rot="20335096">
            <a:off x="6311399" y="2999760"/>
            <a:ext cx="1977080" cy="523220"/>
          </a:xfrm>
          <a:prstGeom prst="rect">
            <a:avLst/>
          </a:prstGeom>
        </p:spPr>
        <p:txBody>
          <a:bodyPr wrap="none">
            <a:spAutoFit/>
          </a:bodyPr>
          <a:lstStyle/>
          <a:p>
            <a:r>
              <a:rPr lang="ru-RU" sz="2800" dirty="0" smtClean="0">
                <a:solidFill>
                  <a:schemeClr val="tx1">
                    <a:lumMod val="75000"/>
                    <a:lumOff val="25000"/>
                  </a:schemeClr>
                </a:solidFill>
              </a:rPr>
              <a:t>Насекомые</a:t>
            </a:r>
            <a:endParaRPr lang="ru-RU" sz="3600" dirty="0">
              <a:solidFill>
                <a:schemeClr val="tx1">
                  <a:lumMod val="75000"/>
                  <a:lumOff val="25000"/>
                </a:schemeClr>
              </a:solidFill>
            </a:endParaRPr>
          </a:p>
        </p:txBody>
      </p:sp>
      <p:sp>
        <p:nvSpPr>
          <p:cNvPr id="24" name="Прямоугольник 23"/>
          <p:cNvSpPr/>
          <p:nvPr/>
        </p:nvSpPr>
        <p:spPr>
          <a:xfrm rot="803181">
            <a:off x="282779" y="1920397"/>
            <a:ext cx="1408399" cy="584775"/>
          </a:xfrm>
          <a:prstGeom prst="rect">
            <a:avLst/>
          </a:prstGeom>
        </p:spPr>
        <p:txBody>
          <a:bodyPr wrap="none">
            <a:spAutoFit/>
          </a:bodyPr>
          <a:lstStyle/>
          <a:p>
            <a:r>
              <a:rPr lang="ru-RU" sz="3200" b="1" dirty="0" smtClean="0">
                <a:solidFill>
                  <a:schemeClr val="tx1">
                    <a:lumMod val="65000"/>
                    <a:lumOff val="35000"/>
                  </a:schemeClr>
                </a:solidFill>
                <a:effectLst>
                  <a:outerShdw blurRad="38100" dist="38100" dir="2700000" algn="tl">
                    <a:srgbClr val="000000">
                      <a:alpha val="43137"/>
                    </a:srgbClr>
                  </a:outerShdw>
                </a:effectLst>
              </a:rPr>
              <a:t>Духота</a:t>
            </a:r>
            <a:endParaRPr lang="ru-RU" sz="3200" b="1" dirty="0">
              <a:effectLst>
                <a:outerShdw blurRad="38100" dist="38100" dir="2700000" algn="tl">
                  <a:srgbClr val="000000">
                    <a:alpha val="43137"/>
                  </a:srgbClr>
                </a:outerShdw>
              </a:effectLst>
            </a:endParaRPr>
          </a:p>
        </p:txBody>
      </p:sp>
      <p:sp>
        <p:nvSpPr>
          <p:cNvPr id="25" name="Прямоугольник 24"/>
          <p:cNvSpPr/>
          <p:nvPr/>
        </p:nvSpPr>
        <p:spPr>
          <a:xfrm rot="303986">
            <a:off x="299930" y="2844544"/>
            <a:ext cx="1170513" cy="461665"/>
          </a:xfrm>
          <a:prstGeom prst="rect">
            <a:avLst/>
          </a:prstGeom>
        </p:spPr>
        <p:txBody>
          <a:bodyPr wrap="none">
            <a:spAutoFit/>
          </a:bodyPr>
          <a:lstStyle/>
          <a:p>
            <a:r>
              <a:rPr lang="ru-RU" sz="2400" dirty="0" smtClean="0">
                <a:solidFill>
                  <a:schemeClr val="tx1">
                    <a:lumMod val="65000"/>
                    <a:lumOff val="35000"/>
                  </a:schemeClr>
                </a:solidFill>
              </a:rPr>
              <a:t>Сухость</a:t>
            </a:r>
            <a:endParaRPr lang="ru-RU" sz="2400" dirty="0"/>
          </a:p>
        </p:txBody>
      </p:sp>
      <p:sp>
        <p:nvSpPr>
          <p:cNvPr id="26" name="Прямоугольник 25"/>
          <p:cNvSpPr/>
          <p:nvPr/>
        </p:nvSpPr>
        <p:spPr>
          <a:xfrm rot="362427">
            <a:off x="2734258" y="3936226"/>
            <a:ext cx="1375505" cy="646331"/>
          </a:xfrm>
          <a:prstGeom prst="rect">
            <a:avLst/>
          </a:prstGeom>
        </p:spPr>
        <p:txBody>
          <a:bodyPr wrap="none">
            <a:spAutoFit/>
          </a:bodyPr>
          <a:lstStyle/>
          <a:p>
            <a:r>
              <a:rPr lang="ru-RU" dirty="0" smtClean="0">
                <a:solidFill>
                  <a:schemeClr val="tx1">
                    <a:lumMod val="65000"/>
                    <a:lumOff val="35000"/>
                  </a:schemeClr>
                </a:solidFill>
              </a:rPr>
              <a:t>Недостаток </a:t>
            </a:r>
          </a:p>
          <a:p>
            <a:r>
              <a:rPr lang="ru-RU" dirty="0" smtClean="0">
                <a:solidFill>
                  <a:schemeClr val="tx1">
                    <a:lumMod val="65000"/>
                    <a:lumOff val="35000"/>
                  </a:schemeClr>
                </a:solidFill>
              </a:rPr>
              <a:t>кислорода</a:t>
            </a:r>
            <a:endParaRPr lang="ru-RU" dirty="0">
              <a:solidFill>
                <a:schemeClr val="tx1">
                  <a:lumMod val="65000"/>
                  <a:lumOff val="35000"/>
                </a:schemeClr>
              </a:solidFill>
            </a:endParaRPr>
          </a:p>
        </p:txBody>
      </p:sp>
      <p:sp>
        <p:nvSpPr>
          <p:cNvPr id="28" name="Прямоугольник 27"/>
          <p:cNvSpPr/>
          <p:nvPr/>
        </p:nvSpPr>
        <p:spPr>
          <a:xfrm rot="20335096">
            <a:off x="2516915" y="1995731"/>
            <a:ext cx="1954381" cy="523220"/>
          </a:xfrm>
          <a:prstGeom prst="rect">
            <a:avLst/>
          </a:prstGeom>
        </p:spPr>
        <p:txBody>
          <a:bodyPr wrap="none">
            <a:spAutoFit/>
          </a:bodyPr>
          <a:lstStyle/>
          <a:p>
            <a:r>
              <a:rPr lang="ru-RU" sz="2800" dirty="0" smtClean="0">
                <a:solidFill>
                  <a:schemeClr val="tx1">
                    <a:lumMod val="75000"/>
                    <a:lumOff val="25000"/>
                  </a:schemeClr>
                </a:solidFill>
              </a:rPr>
              <a:t>Сонливость</a:t>
            </a:r>
            <a:endParaRPr lang="ru-RU" sz="3600" dirty="0">
              <a:solidFill>
                <a:schemeClr val="tx1">
                  <a:lumMod val="75000"/>
                  <a:lumOff val="25000"/>
                </a:schemeClr>
              </a:solidFill>
            </a:endParaRPr>
          </a:p>
        </p:txBody>
      </p:sp>
      <p:sp>
        <p:nvSpPr>
          <p:cNvPr id="29" name="Прямоугольник 28"/>
          <p:cNvSpPr/>
          <p:nvPr/>
        </p:nvSpPr>
        <p:spPr>
          <a:xfrm rot="20115133">
            <a:off x="581453" y="3831563"/>
            <a:ext cx="1678986" cy="523220"/>
          </a:xfrm>
          <a:prstGeom prst="rect">
            <a:avLst/>
          </a:prstGeom>
        </p:spPr>
        <p:txBody>
          <a:bodyPr wrap="none">
            <a:spAutoFit/>
          </a:bodyPr>
          <a:lstStyle/>
          <a:p>
            <a:r>
              <a:rPr lang="ru-RU" sz="2800" b="1" dirty="0" smtClean="0">
                <a:solidFill>
                  <a:schemeClr val="tx1">
                    <a:lumMod val="65000"/>
                    <a:lumOff val="35000"/>
                  </a:schemeClr>
                </a:solidFill>
                <a:effectLst>
                  <a:outerShdw blurRad="38100" dist="38100" dir="2700000" algn="tl">
                    <a:srgbClr val="000000">
                      <a:alpha val="43137"/>
                    </a:srgbClr>
                  </a:outerShdw>
                </a:effectLst>
              </a:rPr>
              <a:t>Усталость</a:t>
            </a:r>
            <a:endParaRPr lang="ru-RU" sz="2800" b="1" dirty="0">
              <a:effectLst>
                <a:outerShdw blurRad="38100" dist="38100" dir="2700000" algn="tl">
                  <a:srgbClr val="000000">
                    <a:alpha val="43137"/>
                  </a:srgbClr>
                </a:outerShdw>
              </a:effectLst>
            </a:endParaRPr>
          </a:p>
        </p:txBody>
      </p:sp>
      <p:sp>
        <p:nvSpPr>
          <p:cNvPr id="30" name="Прямоугольник 29"/>
          <p:cNvSpPr/>
          <p:nvPr/>
        </p:nvSpPr>
        <p:spPr>
          <a:xfrm rot="21432947">
            <a:off x="2238804" y="3293378"/>
            <a:ext cx="1410964" cy="461665"/>
          </a:xfrm>
          <a:prstGeom prst="rect">
            <a:avLst/>
          </a:prstGeom>
        </p:spPr>
        <p:txBody>
          <a:bodyPr wrap="none">
            <a:spAutoFit/>
          </a:bodyPr>
          <a:lstStyle/>
          <a:p>
            <a:r>
              <a:rPr lang="ru-RU" sz="2400" dirty="0" smtClean="0">
                <a:solidFill>
                  <a:schemeClr val="tx1">
                    <a:lumMod val="65000"/>
                    <a:lumOff val="35000"/>
                  </a:schemeClr>
                </a:solidFill>
              </a:rPr>
              <a:t>Аллергия</a:t>
            </a:r>
            <a:endParaRPr lang="ru-RU" sz="2400" b="1" dirty="0">
              <a:effectLst>
                <a:outerShdw blurRad="38100" dist="38100" dir="2700000" algn="tl">
                  <a:srgbClr val="000000">
                    <a:alpha val="43137"/>
                  </a:srgbClr>
                </a:outerShdw>
              </a:effectLst>
            </a:endParaRPr>
          </a:p>
        </p:txBody>
      </p:sp>
      <p:sp>
        <p:nvSpPr>
          <p:cNvPr id="31" name="Прямоугольник 30"/>
          <p:cNvSpPr/>
          <p:nvPr/>
        </p:nvSpPr>
        <p:spPr>
          <a:xfrm rot="362427">
            <a:off x="1924204" y="1964150"/>
            <a:ext cx="1056700" cy="369332"/>
          </a:xfrm>
          <a:prstGeom prst="rect">
            <a:avLst/>
          </a:prstGeom>
        </p:spPr>
        <p:txBody>
          <a:bodyPr wrap="none">
            <a:spAutoFit/>
          </a:bodyPr>
          <a:lstStyle/>
          <a:p>
            <a:r>
              <a:rPr lang="ru-RU" dirty="0" smtClean="0">
                <a:solidFill>
                  <a:schemeClr val="tx1">
                    <a:lumMod val="65000"/>
                    <a:lumOff val="35000"/>
                  </a:schemeClr>
                </a:solidFill>
              </a:rPr>
              <a:t>Мигрень</a:t>
            </a:r>
          </a:p>
        </p:txBody>
      </p:sp>
    </p:spTree>
    <p:extLst>
      <p:ext uri="{BB962C8B-B14F-4D97-AF65-F5344CB8AC3E}">
        <p14:creationId xmlns:p14="http://schemas.microsoft.com/office/powerpoint/2010/main" val="2376406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lu_blue lin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ballu_blue line</Template>
  <TotalTime>4335</TotalTime>
  <Words>7822</Words>
  <Application>Microsoft Office PowerPoint</Application>
  <PresentationFormat>Экран (4:3)</PresentationFormat>
  <Paragraphs>316</Paragraphs>
  <Slides>30</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2" baseType="lpstr">
      <vt:lpstr>ballu_blue line</vt:lpstr>
      <vt:lpstr>Лист</vt:lpstr>
      <vt:lpstr>БЫТОВАЯ  ПРИТОЧНАЯ  ВЕНТИЛЯЦИЯ  2017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СИСТЕМЫ КОНДИЦИОНИРОВАНИЯ  2014</dc:title>
  <dc:subject>СПВ</dc:subject>
  <dc:creator>Стрелков Алексей</dc:creator>
  <cp:lastModifiedBy>Пользователь Windows</cp:lastModifiedBy>
  <cp:revision>271</cp:revision>
  <cp:lastPrinted>2014-02-13T13:37:11Z</cp:lastPrinted>
  <dcterms:created xsi:type="dcterms:W3CDTF">2014-03-18T09:43:46Z</dcterms:created>
  <dcterms:modified xsi:type="dcterms:W3CDTF">2017-02-16T09:15:40Z</dcterms:modified>
</cp:coreProperties>
</file>