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363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6" r:id="rId11"/>
    <p:sldId id="397" r:id="rId12"/>
    <p:sldId id="398" r:id="rId13"/>
    <p:sldId id="399" r:id="rId14"/>
    <p:sldId id="400" r:id="rId15"/>
    <p:sldId id="401" r:id="rId16"/>
    <p:sldId id="402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>
      <p:cViewPr varScale="1">
        <p:scale>
          <a:sx n="69" d="100"/>
          <a:sy n="69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45A06-9D3A-411A-B5D0-6EC995B4080D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2511F-DD5B-4BC0-816F-412FDDC6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21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3851278" y="9428243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66" tIns="48133" rIns="96266" bIns="48133" anchor="b"/>
          <a:lstStyle/>
          <a:p>
            <a:pPr algn="r" defTabSz="962761"/>
            <a:fld id="{D51FE35E-84DC-4C2E-8F9B-7FE7E5F2AD67}" type="slidenum">
              <a:rPr lang="ru-RU">
                <a:latin typeface="Calibri" pitchFamily="34" charset="0"/>
              </a:rPr>
              <a:pPr algn="r" defTabSz="962761"/>
              <a:t>2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3851278" y="9428243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66" tIns="48133" rIns="96266" bIns="48133" anchor="b"/>
          <a:lstStyle/>
          <a:p>
            <a:pPr algn="r" defTabSz="962761"/>
            <a:fld id="{D51FE35E-84DC-4C2E-8F9B-7FE7E5F2AD67}" type="slidenum">
              <a:rPr lang="ru-RU">
                <a:latin typeface="Calibri" pitchFamily="34" charset="0"/>
              </a:rPr>
              <a:pPr algn="r" defTabSz="962761"/>
              <a:t>11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3851278" y="9428243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66" tIns="48133" rIns="96266" bIns="48133" anchor="b"/>
          <a:lstStyle/>
          <a:p>
            <a:pPr algn="r" defTabSz="962761"/>
            <a:fld id="{D51FE35E-84DC-4C2E-8F9B-7FE7E5F2AD67}" type="slidenum">
              <a:rPr lang="ru-RU">
                <a:latin typeface="Calibri" pitchFamily="34" charset="0"/>
              </a:rPr>
              <a:pPr algn="r" defTabSz="962761"/>
              <a:t>12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3851278" y="9428243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66" tIns="48133" rIns="96266" bIns="48133" anchor="b"/>
          <a:lstStyle/>
          <a:p>
            <a:pPr algn="r" defTabSz="962761"/>
            <a:fld id="{D51FE35E-84DC-4C2E-8F9B-7FE7E5F2AD67}" type="slidenum">
              <a:rPr lang="ru-RU">
                <a:latin typeface="Calibri" pitchFamily="34" charset="0"/>
              </a:rPr>
              <a:pPr algn="r" defTabSz="962761"/>
              <a:t>13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3851278" y="9428243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66" tIns="48133" rIns="96266" bIns="48133" anchor="b"/>
          <a:lstStyle/>
          <a:p>
            <a:pPr algn="r" defTabSz="962761"/>
            <a:fld id="{D51FE35E-84DC-4C2E-8F9B-7FE7E5F2AD67}" type="slidenum">
              <a:rPr lang="ru-RU">
                <a:latin typeface="Calibri" pitchFamily="34" charset="0"/>
              </a:rPr>
              <a:pPr algn="r" defTabSz="962761"/>
              <a:t>14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3851278" y="9428243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66" tIns="48133" rIns="96266" bIns="48133" anchor="b"/>
          <a:lstStyle/>
          <a:p>
            <a:pPr algn="r" defTabSz="962761"/>
            <a:fld id="{D51FE35E-84DC-4C2E-8F9B-7FE7E5F2AD67}" type="slidenum">
              <a:rPr lang="ru-RU">
                <a:latin typeface="Calibri" pitchFamily="34" charset="0"/>
              </a:rPr>
              <a:pPr algn="r" defTabSz="962761"/>
              <a:t>15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3851278" y="9428243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66" tIns="48133" rIns="96266" bIns="48133" anchor="b"/>
          <a:lstStyle/>
          <a:p>
            <a:pPr algn="r" defTabSz="962761"/>
            <a:fld id="{D51FE35E-84DC-4C2E-8F9B-7FE7E5F2AD67}" type="slidenum">
              <a:rPr lang="ru-RU">
                <a:latin typeface="Calibri" pitchFamily="34" charset="0"/>
              </a:rPr>
              <a:pPr algn="r" defTabSz="962761"/>
              <a:t>16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3851278" y="9428243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66" tIns="48133" rIns="96266" bIns="48133" anchor="b"/>
          <a:lstStyle/>
          <a:p>
            <a:pPr algn="r" defTabSz="962761"/>
            <a:fld id="{D51FE35E-84DC-4C2E-8F9B-7FE7E5F2AD67}" type="slidenum">
              <a:rPr lang="ru-RU">
                <a:latin typeface="Calibri" pitchFamily="34" charset="0"/>
              </a:rPr>
              <a:pPr algn="r" defTabSz="962761"/>
              <a:t>3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3851278" y="9428243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66" tIns="48133" rIns="96266" bIns="48133" anchor="b"/>
          <a:lstStyle/>
          <a:p>
            <a:pPr algn="r" defTabSz="962761"/>
            <a:fld id="{D51FE35E-84DC-4C2E-8F9B-7FE7E5F2AD67}" type="slidenum">
              <a:rPr lang="ru-RU">
                <a:latin typeface="Calibri" pitchFamily="34" charset="0"/>
              </a:rPr>
              <a:pPr algn="r" defTabSz="962761"/>
              <a:t>4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3851278" y="9428243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66" tIns="48133" rIns="96266" bIns="48133" anchor="b"/>
          <a:lstStyle/>
          <a:p>
            <a:pPr algn="r" defTabSz="962761"/>
            <a:fld id="{D51FE35E-84DC-4C2E-8F9B-7FE7E5F2AD67}" type="slidenum">
              <a:rPr lang="ru-RU">
                <a:latin typeface="Calibri" pitchFamily="34" charset="0"/>
              </a:rPr>
              <a:pPr algn="r" defTabSz="962761"/>
              <a:t>5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3851278" y="9428243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66" tIns="48133" rIns="96266" bIns="48133" anchor="b"/>
          <a:lstStyle/>
          <a:p>
            <a:pPr algn="r" defTabSz="962761"/>
            <a:fld id="{D51FE35E-84DC-4C2E-8F9B-7FE7E5F2AD67}" type="slidenum">
              <a:rPr lang="ru-RU">
                <a:latin typeface="Calibri" pitchFamily="34" charset="0"/>
              </a:rPr>
              <a:pPr algn="r" defTabSz="962761"/>
              <a:t>6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3851278" y="9428243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66" tIns="48133" rIns="96266" bIns="48133" anchor="b"/>
          <a:lstStyle/>
          <a:p>
            <a:pPr algn="r" defTabSz="962761"/>
            <a:fld id="{D51FE35E-84DC-4C2E-8F9B-7FE7E5F2AD67}" type="slidenum">
              <a:rPr lang="ru-RU">
                <a:latin typeface="Calibri" pitchFamily="34" charset="0"/>
              </a:rPr>
              <a:pPr algn="r" defTabSz="962761"/>
              <a:t>7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3851278" y="9428243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66" tIns="48133" rIns="96266" bIns="48133" anchor="b"/>
          <a:lstStyle/>
          <a:p>
            <a:pPr algn="r" defTabSz="962761"/>
            <a:fld id="{D51FE35E-84DC-4C2E-8F9B-7FE7E5F2AD67}" type="slidenum">
              <a:rPr lang="ru-RU">
                <a:latin typeface="Calibri" pitchFamily="34" charset="0"/>
              </a:rPr>
              <a:pPr algn="r" defTabSz="962761"/>
              <a:t>8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3851278" y="9428243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66" tIns="48133" rIns="96266" bIns="48133" anchor="b"/>
          <a:lstStyle/>
          <a:p>
            <a:pPr algn="r" defTabSz="962761"/>
            <a:fld id="{D51FE35E-84DC-4C2E-8F9B-7FE7E5F2AD67}" type="slidenum">
              <a:rPr lang="ru-RU">
                <a:latin typeface="Calibri" pitchFamily="34" charset="0"/>
              </a:rPr>
              <a:pPr algn="r" defTabSz="962761"/>
              <a:t>9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 txBox="1">
            <a:spLocks noGrp="1"/>
          </p:cNvSpPr>
          <p:nvPr/>
        </p:nvSpPr>
        <p:spPr bwMode="auto">
          <a:xfrm>
            <a:off x="3851278" y="9428243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266" tIns="48133" rIns="96266" bIns="48133" anchor="b"/>
          <a:lstStyle/>
          <a:p>
            <a:pPr algn="r" defTabSz="962761"/>
            <a:fld id="{D51FE35E-84DC-4C2E-8F9B-7FE7E5F2AD67}" type="slidenum">
              <a:rPr lang="ru-RU">
                <a:latin typeface="Calibri" pitchFamily="34" charset="0"/>
              </a:rPr>
              <a:pPr algn="r" defTabSz="962761"/>
              <a:t>10</a:t>
            </a:fld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F3DD-E4EB-4AE6-830D-56AC9D726A56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5DB8-CD96-4110-A134-3D5F9B4A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F3DD-E4EB-4AE6-830D-56AC9D726A56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5DB8-CD96-4110-A134-3D5F9B4A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F3DD-E4EB-4AE6-830D-56AC9D726A56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5DB8-CD96-4110-A134-3D5F9B4A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F3DD-E4EB-4AE6-830D-56AC9D726A56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5DB8-CD96-4110-A134-3D5F9B4A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F3DD-E4EB-4AE6-830D-56AC9D726A56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5DB8-CD96-4110-A134-3D5F9B4A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F3DD-E4EB-4AE6-830D-56AC9D726A56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5DB8-CD96-4110-A134-3D5F9B4A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F3DD-E4EB-4AE6-830D-56AC9D726A56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5DB8-CD96-4110-A134-3D5F9B4A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F3DD-E4EB-4AE6-830D-56AC9D726A56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5DB8-CD96-4110-A134-3D5F9B4A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F3DD-E4EB-4AE6-830D-56AC9D726A56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5DB8-CD96-4110-A134-3D5F9B4A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F3DD-E4EB-4AE6-830D-56AC9D726A56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5DB8-CD96-4110-A134-3D5F9B4A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F3DD-E4EB-4AE6-830D-56AC9D726A56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45DB8-CD96-4110-A134-3D5F9B4A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2F3DD-E4EB-4AE6-830D-56AC9D726A56}" type="datetimeFigureOut">
              <a:rPr lang="ru-RU" smtClean="0"/>
              <a:pPr/>
              <a:t>04.04.2017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5DB8-CD96-4110-A134-3D5F9B4A83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jpeg"/><Relationship Id="rId3" Type="http://schemas.openxmlformats.org/officeDocument/2006/relationships/image" Target="../media/image1.png"/><Relationship Id="rId7" Type="http://schemas.openxmlformats.org/officeDocument/2006/relationships/image" Target="../media/image43.pn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jpe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jpe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image" Target="../media/image43.png"/><Relationship Id="rId17" Type="http://schemas.openxmlformats.org/officeDocument/2006/relationships/image" Target="../media/image48.jpe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41.jpeg"/><Relationship Id="rId19" Type="http://schemas.openxmlformats.org/officeDocument/2006/relationships/image" Target="../media/image50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72918" y="1401195"/>
            <a:ext cx="6927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Бытовые вытяжные вентиляторы</a:t>
            </a:r>
            <a:endParaRPr lang="ru-RU" sz="36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812168"/>
            <a:ext cx="3297009" cy="760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13" y="2812168"/>
            <a:ext cx="2088603" cy="760848"/>
          </a:xfrm>
          <a:prstGeom prst="rect">
            <a:avLst/>
          </a:prstGeom>
        </p:spPr>
      </p:pic>
      <p:pic>
        <p:nvPicPr>
          <p:cNvPr id="11" name="Picture 68" descr="PREMIUM качественная фот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4554" y="4431550"/>
            <a:ext cx="1212060" cy="116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23" y="4437112"/>
            <a:ext cx="1155982" cy="1165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35496" y="188640"/>
            <a:ext cx="8928992" cy="4600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Electrolux MAGIC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9552" y="908720"/>
            <a:ext cx="4968552" cy="35283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Мотор с японским подшипником, повышает эффективность, увеличивает срок службы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Привлекательный лаконичный дизайн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Малая толщина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панели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ru-RU" sz="14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Удобная очистка;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Низкий уровень шума;</a:t>
            </a: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Жесткий пружинный обратный клапан предотвращает попадание неприятных запахов из вентиляционных каналов при выключенном вентиляторе;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Доступны версии 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“T”-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со встроенным таймером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, “TH”-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со встроенным таймером и гигростатом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Выведенный кабель для удобства подключения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757343"/>
              </p:ext>
            </p:extLst>
          </p:nvPr>
        </p:nvGraphicFramePr>
        <p:xfrm>
          <a:off x="251522" y="4235534"/>
          <a:ext cx="6833687" cy="228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9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3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90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Модель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Расход воздуха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м</a:t>
                      </a:r>
                      <a:r>
                        <a:rPr lang="en-US" sz="1200" u="none" strike="noStrike" dirty="0" smtClean="0">
                          <a:effectLst/>
                        </a:rPr>
                        <a:t>³/</a:t>
                      </a:r>
                      <a:r>
                        <a:rPr lang="ru-RU" sz="1200" u="none" strike="noStrike" dirty="0" smtClean="0">
                          <a:effectLst/>
                        </a:rPr>
                        <a:t>ч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Площадь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помещения</a:t>
                      </a: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²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Потребление энергии</a:t>
                      </a:r>
                      <a:r>
                        <a:rPr lang="en-US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</a:t>
                      </a:r>
                      <a:endParaRPr lang="en-US" sz="1200" b="1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Уровень шума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дБ</a:t>
                      </a:r>
                      <a:r>
                        <a:rPr lang="en-US" sz="1200" u="none" strike="noStrike" dirty="0" smtClean="0">
                          <a:effectLst/>
                        </a:rPr>
                        <a:t>(A)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Размер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мм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</a:t>
                      </a:r>
                      <a:r>
                        <a:rPr lang="en-US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endParaRPr lang="en-US" sz="1200" b="1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EAFM-100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30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163*144*95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EAFM-100T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30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163*144*95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0,4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EAFM-100TH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30</a:t>
                      </a:r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163*144*95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0,46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EAFM-1</a:t>
                      </a:r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197*170*108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EAFM-1</a:t>
                      </a:r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r>
                        <a:rPr lang="en-US" sz="1200" u="none" strike="noStrike" dirty="0" smtClean="0">
                          <a:effectLst/>
                        </a:rPr>
                        <a:t>0T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197*170*108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EAFM-1</a:t>
                      </a:r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r>
                        <a:rPr lang="en-US" sz="1200" u="none" strike="noStrike" dirty="0" smtClean="0">
                          <a:effectLst/>
                        </a:rPr>
                        <a:t>0TH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197*170*108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0,62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EAFM-1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320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223*195*117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EAFM-1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320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223*195*117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EAFM-1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0TH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320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223*195*117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01151"/>
            <a:ext cx="1798068" cy="414939"/>
          </a:xfrm>
          <a:prstGeom prst="rect">
            <a:avLst/>
          </a:prstGeom>
        </p:spPr>
      </p:pic>
      <p:pic>
        <p:nvPicPr>
          <p:cNvPr id="7" name="Picture 75"/>
          <p:cNvPicPr>
            <a:picLocks noChangeAspect="1" noChangeArrowheads="1"/>
          </p:cNvPicPr>
          <p:nvPr/>
        </p:nvPicPr>
        <p:blipFill>
          <a:blip r:embed="rId4" cstate="print"/>
          <a:srcRect l="31543" t="22440" r="30061" b="21463"/>
          <a:stretch>
            <a:fillRect/>
          </a:stretch>
        </p:blipFill>
        <p:spPr bwMode="auto">
          <a:xfrm>
            <a:off x="6732240" y="1556792"/>
            <a:ext cx="1543932" cy="168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46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35496" y="188640"/>
            <a:ext cx="8928992" cy="4600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Electrolux PREMIUM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9552" y="908720"/>
            <a:ext cx="4968552" cy="30963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Мотор с японским подшипником, повышает эффективность, увеличивает срок службы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Привлекательный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дизайн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Удобная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очистка;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Низкий уровень шума;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Жесткий пружинный обратный клапан предотвращает попадание неприятных запахов из вентиляционных каналов при выключенном вентиляторе;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Доступны версии 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“T”-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со встроенным таймером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, “TH”-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со встроенным таймером и гигростатом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Выведенный кабель для удобства подключения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016779"/>
              </p:ext>
            </p:extLst>
          </p:nvPr>
        </p:nvGraphicFramePr>
        <p:xfrm>
          <a:off x="251522" y="4235534"/>
          <a:ext cx="6833687" cy="228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9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3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90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Модель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Расход воздуха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м</a:t>
                      </a:r>
                      <a:r>
                        <a:rPr lang="en-US" sz="1200" u="none" strike="noStrike" dirty="0" smtClean="0">
                          <a:effectLst/>
                        </a:rPr>
                        <a:t>³/</a:t>
                      </a:r>
                      <a:r>
                        <a:rPr lang="ru-RU" sz="1200" u="none" strike="noStrike" dirty="0" smtClean="0">
                          <a:effectLst/>
                        </a:rPr>
                        <a:t>ч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Площадь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помещения</a:t>
                      </a: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²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Потребление энергии</a:t>
                      </a:r>
                      <a:r>
                        <a:rPr lang="en-US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</a:t>
                      </a:r>
                      <a:endParaRPr lang="en-US" sz="1200" b="1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Уровень шума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дБ</a:t>
                      </a:r>
                      <a:r>
                        <a:rPr lang="en-US" sz="1200" u="none" strike="noStrike" dirty="0" smtClean="0">
                          <a:effectLst/>
                        </a:rPr>
                        <a:t>(A)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Размер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мм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</a:t>
                      </a:r>
                      <a:r>
                        <a:rPr lang="en-US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endParaRPr lang="en-US" sz="1200" b="1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EAF-100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150*150*120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EAF-100T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150*150*120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EAF-100TH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33</a:t>
                      </a:r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150*150*120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EAF-1</a:t>
                      </a:r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170*170*132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EAF-1</a:t>
                      </a:r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r>
                        <a:rPr lang="en-US" sz="1200" u="none" strike="noStrike" dirty="0" smtClean="0">
                          <a:effectLst/>
                        </a:rPr>
                        <a:t>0T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170*170*132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EAF-1</a:t>
                      </a:r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r>
                        <a:rPr lang="en-US" sz="1200" u="none" strike="noStrike" dirty="0" smtClean="0">
                          <a:effectLst/>
                        </a:rPr>
                        <a:t>0TH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34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170*170*132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0,6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EAF-1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320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193*193*153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0,89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EAF-1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320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193*193*153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0,89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EAF-1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0TH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320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193*193*153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0,8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01151"/>
            <a:ext cx="1798068" cy="414939"/>
          </a:xfrm>
          <a:prstGeom prst="rect">
            <a:avLst/>
          </a:prstGeom>
        </p:spPr>
      </p:pic>
      <p:pic>
        <p:nvPicPr>
          <p:cNvPr id="8" name="Picture 68" descr="PREMIUM качественная фот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1772816"/>
            <a:ext cx="134740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061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35496" y="188640"/>
            <a:ext cx="8928992" cy="4600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Electrolux ARGENTUM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9552" y="908720"/>
            <a:ext cx="4968552" cy="30963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Мотор с японским подшипником, повышает эффективность, увеличивает срок службы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Панель из нержавеющей стали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en-US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Удобная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очистка;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Низкий уровень шума;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Жесткий пружинный обратный клапан предотвращает попадание неприятных запахов из вентиляционных каналов при выключенном вентиляторе;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Доступны версии 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“T”-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со встроенным таймером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, “TH”-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со встроенным таймером и гигростатом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Выведенный кабель для удобства подключения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253956"/>
              </p:ext>
            </p:extLst>
          </p:nvPr>
        </p:nvGraphicFramePr>
        <p:xfrm>
          <a:off x="251522" y="4235534"/>
          <a:ext cx="6833687" cy="228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9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3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90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Модель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Расход воздуха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м</a:t>
                      </a:r>
                      <a:r>
                        <a:rPr lang="en-US" sz="1200" u="none" strike="noStrike" dirty="0" smtClean="0">
                          <a:effectLst/>
                        </a:rPr>
                        <a:t>³/</a:t>
                      </a:r>
                      <a:r>
                        <a:rPr lang="ru-RU" sz="1200" u="none" strike="noStrike" dirty="0" smtClean="0">
                          <a:effectLst/>
                        </a:rPr>
                        <a:t>ч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Площадь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помещения</a:t>
                      </a: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²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Потребление энергии</a:t>
                      </a:r>
                      <a:r>
                        <a:rPr lang="en-US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</a:t>
                      </a:r>
                      <a:endParaRPr lang="en-US" sz="1200" b="1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Уровень шума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дБ</a:t>
                      </a:r>
                      <a:r>
                        <a:rPr lang="en-US" sz="1200" u="none" strike="noStrike" dirty="0" smtClean="0">
                          <a:effectLst/>
                        </a:rPr>
                        <a:t>(A)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Размер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мм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</a:t>
                      </a:r>
                      <a:r>
                        <a:rPr lang="en-US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endParaRPr lang="en-US" sz="1200" b="1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EAFA-100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150*150*120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EAFA-100T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150*150*120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EAFA-100TH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33</a:t>
                      </a:r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150*150*120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EAFA-1</a:t>
                      </a:r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170*170*132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EAFA-1</a:t>
                      </a:r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r>
                        <a:rPr lang="en-US" sz="1200" u="none" strike="noStrike" dirty="0" smtClean="0">
                          <a:effectLst/>
                        </a:rPr>
                        <a:t>0T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170*170*132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EAFA-1</a:t>
                      </a:r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r>
                        <a:rPr lang="en-US" sz="1200" u="none" strike="noStrike" dirty="0" smtClean="0">
                          <a:effectLst/>
                        </a:rPr>
                        <a:t>0TH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170*170*132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EAFA-1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210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193*193*153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EAFA-1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210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193*193*153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EAFA-1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0TH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210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193*193*153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01151"/>
            <a:ext cx="1798068" cy="4149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412776"/>
            <a:ext cx="1592794" cy="169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1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35496" y="188640"/>
            <a:ext cx="8928992" cy="4600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Electrolux SLIM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9552" y="908720"/>
            <a:ext cx="4968552" cy="30963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Мотор с японским подшипником, повышает эффективность, увеличивает срок службы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Ультратонкая панель, малая глубина монтажа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en-US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Удобная очистка;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Низкий уровень шума;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Жесткий пружинный обратный клапан предотвращает попадание неприятных запахов из вентиляционных каналов при выключенном вентиляторе;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Доступны версии 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“T”-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со встроенным таймером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, “TH”-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со встроенным таймером и гигростатом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Выведенный кабель для удобства подключения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614682"/>
              </p:ext>
            </p:extLst>
          </p:nvPr>
        </p:nvGraphicFramePr>
        <p:xfrm>
          <a:off x="251522" y="4235534"/>
          <a:ext cx="6833687" cy="2289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9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3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90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Модель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Расход воздуха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м</a:t>
                      </a:r>
                      <a:r>
                        <a:rPr lang="en-US" sz="1200" u="none" strike="noStrike" dirty="0" smtClean="0">
                          <a:effectLst/>
                        </a:rPr>
                        <a:t>³/</a:t>
                      </a:r>
                      <a:r>
                        <a:rPr lang="ru-RU" sz="1200" u="none" strike="noStrike" dirty="0" smtClean="0">
                          <a:effectLst/>
                        </a:rPr>
                        <a:t>ч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Площадь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помещения</a:t>
                      </a: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²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Потребление энергии</a:t>
                      </a:r>
                      <a:r>
                        <a:rPr lang="en-US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</a:t>
                      </a:r>
                      <a:endParaRPr lang="en-US" sz="1200" b="1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Уровень шума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дБ</a:t>
                      </a:r>
                      <a:r>
                        <a:rPr lang="en-US" sz="1200" u="none" strike="noStrike" dirty="0" smtClean="0">
                          <a:effectLst/>
                        </a:rPr>
                        <a:t>(A)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Размер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мм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</a:t>
                      </a:r>
                      <a:r>
                        <a:rPr lang="en-US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endParaRPr lang="en-US" sz="1200" b="1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EAFS-100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150*150*79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EAFS-100T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150*150*79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EAFS-100TH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33</a:t>
                      </a:r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150*150*79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EAFS-1</a:t>
                      </a:r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182*182*86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EAFS-1</a:t>
                      </a:r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r>
                        <a:rPr lang="en-US" sz="1200" u="none" strike="noStrike" dirty="0" smtClean="0">
                          <a:effectLst/>
                        </a:rPr>
                        <a:t>0T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182*182*86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0,66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EAFS-1</a:t>
                      </a:r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r>
                        <a:rPr lang="en-US" sz="1200" u="none" strike="noStrike" dirty="0" smtClean="0">
                          <a:effectLst/>
                        </a:rPr>
                        <a:t>0TH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182*182*86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EAFS-1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209*209*105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EAFS-1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209*209*105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EAFS-1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0TH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209*209*105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0,82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01151"/>
            <a:ext cx="1798068" cy="41493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592796"/>
            <a:ext cx="166172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2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35496" y="188640"/>
            <a:ext cx="8928992" cy="4600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Electrolux MOVE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9552" y="908720"/>
            <a:ext cx="4968552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Мотор с японским подшипником, повышает эффективность, увеличивает срок службы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Встроенный сенсор движения и таймер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en-US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Жесткий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пружинный обратный клапан предотвращает попадание неприятных запахов из вентиляционных каналов при выключенном вентиляторе;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Выведенный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кабель для удобства подключения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324261"/>
              </p:ext>
            </p:extLst>
          </p:nvPr>
        </p:nvGraphicFramePr>
        <p:xfrm>
          <a:off x="251522" y="4235534"/>
          <a:ext cx="6833687" cy="94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9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3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90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Модель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Расход воздуха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м</a:t>
                      </a:r>
                      <a:r>
                        <a:rPr lang="en-US" sz="1200" u="none" strike="noStrike" dirty="0" smtClean="0">
                          <a:effectLst/>
                        </a:rPr>
                        <a:t>³/</a:t>
                      </a:r>
                      <a:r>
                        <a:rPr lang="ru-RU" sz="1200" u="none" strike="noStrike" dirty="0" smtClean="0">
                          <a:effectLst/>
                        </a:rPr>
                        <a:t>ч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Площадь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помещения</a:t>
                      </a: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²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Потребление энергии</a:t>
                      </a:r>
                      <a:r>
                        <a:rPr lang="en-US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</a:t>
                      </a:r>
                      <a:endParaRPr lang="en-US" sz="1200" b="1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Уровень шума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дБ</a:t>
                      </a:r>
                      <a:r>
                        <a:rPr lang="en-US" sz="1200" u="none" strike="noStrike" dirty="0" smtClean="0">
                          <a:effectLst/>
                        </a:rPr>
                        <a:t>(A)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Размер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мм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</a:t>
                      </a:r>
                      <a:r>
                        <a:rPr lang="en-US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endParaRPr lang="en-US" sz="1200" b="1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EAFV-100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158*158*88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EAFV-1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210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210*210*95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01151"/>
            <a:ext cx="1798068" cy="41493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628800"/>
            <a:ext cx="133056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4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35496" y="188640"/>
            <a:ext cx="8928992" cy="4600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Electrolux RAINBOW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9552" y="908720"/>
            <a:ext cx="4968552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Мотор с японским подшипником, повышает эффективность, увеличивает срок службы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Различные цвета исполнения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en-US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Низкий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уровень шума;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Жесткий пружинный обратный клапан предотвращает попадание неприятных запахов из вентиляционных каналов при выключенном вентиляторе;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Доступны версии 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“T”-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со встроенным таймером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, “TH”-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со встроенным таймером и гигростатом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Выведенный кабель для удобства подключения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en-US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434487"/>
              </p:ext>
            </p:extLst>
          </p:nvPr>
        </p:nvGraphicFramePr>
        <p:xfrm>
          <a:off x="251522" y="4235534"/>
          <a:ext cx="6833687" cy="942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376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5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3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90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</a:rPr>
                        <a:t>Model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Airflow, m³/h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Recommended room square, m²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 energy consumption,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</a:t>
                      </a:r>
                      <a:endParaRPr lang="en-US" sz="1200" b="1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Noise level, dB(A)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Package size, mm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Weight, kg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EAFV-100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158*158*88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0,54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EAFS-1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210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210*210*95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01151"/>
            <a:ext cx="1798068" cy="414939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908720"/>
            <a:ext cx="1225997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37" y="2175545"/>
            <a:ext cx="590550" cy="5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912" y="2185070"/>
            <a:ext cx="59373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37" y="2185070"/>
            <a:ext cx="619471" cy="59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738" y="2823245"/>
            <a:ext cx="57597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37" y="2813720"/>
            <a:ext cx="61405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414" y="2813720"/>
            <a:ext cx="65194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62" y="3489995"/>
            <a:ext cx="609600" cy="60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37" y="3480470"/>
            <a:ext cx="62609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662" y="3480471"/>
            <a:ext cx="64440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582653"/>
              </p:ext>
            </p:extLst>
          </p:nvPr>
        </p:nvGraphicFramePr>
        <p:xfrm>
          <a:off x="251522" y="4235534"/>
          <a:ext cx="6833687" cy="2339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9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3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906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Модель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Расход воздуха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м</a:t>
                      </a:r>
                      <a:r>
                        <a:rPr lang="en-US" sz="1200" u="none" strike="noStrike" dirty="0" smtClean="0">
                          <a:effectLst/>
                        </a:rPr>
                        <a:t>³/</a:t>
                      </a:r>
                      <a:r>
                        <a:rPr lang="ru-RU" sz="1200" u="none" strike="noStrike" dirty="0" smtClean="0">
                          <a:effectLst/>
                        </a:rPr>
                        <a:t>ч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Площадь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помещения</a:t>
                      </a: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²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Потребление энергии</a:t>
                      </a:r>
                      <a:r>
                        <a:rPr lang="en-US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</a:t>
                      </a:r>
                      <a:endParaRPr lang="en-US" sz="1200" b="1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Уровень шума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дБ</a:t>
                      </a:r>
                      <a:r>
                        <a:rPr lang="en-US" sz="1200" u="none" strike="noStrike" dirty="0" smtClean="0">
                          <a:effectLst/>
                        </a:rPr>
                        <a:t>(A)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Размер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мм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</a:t>
                      </a:r>
                      <a:r>
                        <a:rPr lang="en-US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endParaRPr lang="en-US" sz="1200" b="1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EAFR-100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150*140*96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EAFR-100T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150*140*96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EAFR-100TH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33</a:t>
                      </a:r>
                      <a:endParaRPr lang="ru-RU" sz="1200" b="1" i="0" u="none" strike="noStrike" dirty="0" smtClean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150*140*96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EAFR-1</a:t>
                      </a:r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175*165*106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94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EAFR-1</a:t>
                      </a:r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r>
                        <a:rPr lang="en-US" sz="1200" u="none" strike="noStrike" dirty="0" smtClean="0">
                          <a:effectLst/>
                        </a:rPr>
                        <a:t>0T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175*165*106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EAFR-1</a:t>
                      </a:r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r>
                        <a:rPr lang="en-US" sz="1200" u="none" strike="noStrike" dirty="0" smtClean="0">
                          <a:effectLst/>
                        </a:rPr>
                        <a:t>0TH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175*165*106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EAFR-1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210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200*190*114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EAFR-1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210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200*190*114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021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dirty="0" smtClean="0">
                          <a:effectLst/>
                        </a:rPr>
                        <a:t>EAFR-1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0TH</a:t>
                      </a:r>
                      <a:endParaRPr lang="en-US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210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200*190*114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6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35496" y="188640"/>
            <a:ext cx="8928992" cy="4600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Electrolux PROMO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01151"/>
            <a:ext cx="1798068" cy="414939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452" y="1078314"/>
            <a:ext cx="4341548" cy="577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Объект 2"/>
          <p:cNvSpPr txBox="1">
            <a:spLocks/>
          </p:cNvSpPr>
          <p:nvPr/>
        </p:nvSpPr>
        <p:spPr>
          <a:xfrm>
            <a:off x="179512" y="2636912"/>
            <a:ext cx="4536504" cy="18722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7100">
              <a:spcBef>
                <a:spcPts val="800"/>
              </a:spcBef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Специальный дизайн бренд-зоны для 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DIY:</a:t>
            </a:r>
          </a:p>
          <a:p>
            <a:pPr marL="3028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Разработка дизайна индивидуально для каждого магазина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3028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Дизайн разрабатывается совместно со шведскими специалистами и соответствует модельному ряду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3028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Привлекает рядовых покупателей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302850" indent="-28575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Упрощает выбор вентилятора покупателем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285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0" y="4642552"/>
            <a:ext cx="9144000" cy="1085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" y="1988840"/>
            <a:ext cx="9144000" cy="10858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79512" y="188640"/>
            <a:ext cx="77048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Бытовые вытяжные вентиляторы </a:t>
            </a:r>
            <a:r>
              <a:rPr lang="en-US" sz="3200" b="1" dirty="0" err="1" smtClean="0">
                <a:latin typeface="Calibri" pitchFamily="34" charset="0"/>
              </a:rPr>
              <a:t>Ballu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24" name="Прямоугольник 11"/>
          <p:cNvSpPr>
            <a:spLocks noChangeArrowheads="1"/>
          </p:cNvSpPr>
          <p:nvPr/>
        </p:nvSpPr>
        <p:spPr bwMode="auto">
          <a:xfrm>
            <a:off x="2195736" y="980728"/>
            <a:ext cx="489654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Стандартные серии</a:t>
            </a:r>
          </a:p>
        </p:txBody>
      </p:sp>
      <p:sp>
        <p:nvSpPr>
          <p:cNvPr id="16" name="Прямоугольник 11"/>
          <p:cNvSpPr>
            <a:spLocks noChangeArrowheads="1"/>
          </p:cNvSpPr>
          <p:nvPr/>
        </p:nvSpPr>
        <p:spPr bwMode="auto">
          <a:xfrm>
            <a:off x="2195736" y="3830799"/>
            <a:ext cx="489654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Серии с высоким расходом воздуха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188640"/>
            <a:ext cx="1408919" cy="5132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286" y="1988839"/>
            <a:ext cx="1083489" cy="108584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013" y="1988838"/>
            <a:ext cx="1093064" cy="108584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65" y="1988840"/>
            <a:ext cx="1083469" cy="10858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33" y="4642552"/>
            <a:ext cx="1088280" cy="108585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775" y="4642553"/>
            <a:ext cx="108349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3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188640"/>
            <a:ext cx="1408919" cy="513249"/>
          </a:xfrm>
          <a:prstGeom prst="rect">
            <a:avLst/>
          </a:prstGeom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35496" y="188640"/>
            <a:ext cx="8928992" cy="4600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Ballu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Green Energy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9552" y="1052736"/>
            <a:ext cx="475252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Низкий уровень шума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до 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29 dB(A)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Низкое энергопотребление;</a:t>
            </a: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Малая посадочная глубина;</a:t>
            </a: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Легкий монтаж воздуховода благодаря специальной конструкции </a:t>
            </a:r>
            <a:r>
              <a:rPr lang="ru-RU" sz="1400" dirty="0" err="1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конфузора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Жесткий пружинный обратный клапан предотвращает попадание неприятных запахов из вентиляционных каналов при выключенном вентиляторе;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Выведенный кабель для удобства подключения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364864"/>
              </p:ext>
            </p:extLst>
          </p:nvPr>
        </p:nvGraphicFramePr>
        <p:xfrm>
          <a:off x="251522" y="4941168"/>
          <a:ext cx="7221019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63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Модель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Расход воздуха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м</a:t>
                      </a:r>
                      <a:r>
                        <a:rPr lang="en-US" sz="1200" u="none" strike="noStrike" dirty="0" smtClean="0">
                          <a:effectLst/>
                        </a:rPr>
                        <a:t>³/</a:t>
                      </a:r>
                      <a:r>
                        <a:rPr lang="ru-RU" sz="1200" u="none" strike="noStrike" dirty="0" smtClean="0">
                          <a:effectLst/>
                        </a:rPr>
                        <a:t>ч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Площадь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помещения</a:t>
                      </a: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²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Потребление энергии</a:t>
                      </a:r>
                      <a:r>
                        <a:rPr lang="en-US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</a:t>
                      </a:r>
                      <a:endParaRPr lang="en-US" sz="1200" b="1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Уровень шума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дБ</a:t>
                      </a:r>
                      <a:r>
                        <a:rPr lang="en-US" sz="1200" u="none" strike="noStrike" dirty="0" smtClean="0">
                          <a:effectLst/>
                        </a:rPr>
                        <a:t>(A)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Скорость вращения крыльчатки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об/мин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Размер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мм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</a:t>
                      </a:r>
                      <a:r>
                        <a:rPr lang="en-US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endParaRPr lang="en-US" sz="1200" b="1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GE-100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11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29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2000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158*155*104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GE-1</a:t>
                      </a:r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13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1700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185*180*106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GE-1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210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16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1500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220*216*110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6" name="Группа 25"/>
          <p:cNvGrpSpPr/>
          <p:nvPr/>
        </p:nvGrpSpPr>
        <p:grpSpPr>
          <a:xfrm>
            <a:off x="6084168" y="1196752"/>
            <a:ext cx="2634258" cy="2664296"/>
            <a:chOff x="5148064" y="332656"/>
            <a:chExt cx="4362450" cy="5143500"/>
          </a:xfrm>
        </p:grpSpPr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332656"/>
              <a:ext cx="2181225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289" y="332656"/>
              <a:ext cx="2181225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2904406"/>
              <a:ext cx="2181225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288" y="2904406"/>
              <a:ext cx="2181225" cy="25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948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188640"/>
            <a:ext cx="1408919" cy="513249"/>
          </a:xfrm>
          <a:prstGeom prst="rect">
            <a:avLst/>
          </a:prstGeom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35496" y="188640"/>
            <a:ext cx="8928992" cy="4600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Ballu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Green Energy Circus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9552" y="1052736"/>
            <a:ext cx="475252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Низкий уровень шума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,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до 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29 dB(A)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Низкое энергопотребление;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Малая посадочная глубина;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Легкий монтаж воздуховода благодаря специальной конструкции </a:t>
            </a: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конфузора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Жесткий пружинный обратный клапан предотвращает попадание неприятных запахов из вентиляционных каналов при выключенном вентиляторе;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Выведенный кабель для удобства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подключения;</a:t>
            </a: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Компактные размеры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699275"/>
              </p:ext>
            </p:extLst>
          </p:nvPr>
        </p:nvGraphicFramePr>
        <p:xfrm>
          <a:off x="251522" y="4941168"/>
          <a:ext cx="7221019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7234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Модель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Расход воздуха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м</a:t>
                      </a:r>
                      <a:r>
                        <a:rPr lang="en-US" sz="1200" u="none" strike="noStrike" dirty="0" smtClean="0">
                          <a:effectLst/>
                        </a:rPr>
                        <a:t>³/</a:t>
                      </a:r>
                      <a:r>
                        <a:rPr lang="ru-RU" sz="1200" u="none" strike="noStrike" dirty="0" smtClean="0">
                          <a:effectLst/>
                        </a:rPr>
                        <a:t>ч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Площадь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помещения</a:t>
                      </a: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²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Потребление энергии</a:t>
                      </a:r>
                      <a:r>
                        <a:rPr lang="en-US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</a:t>
                      </a:r>
                      <a:endParaRPr lang="en-US" sz="1200" b="1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Уровень шума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дБ</a:t>
                      </a:r>
                      <a:r>
                        <a:rPr lang="en-US" sz="1200" u="none" strike="noStrike" dirty="0" smtClean="0">
                          <a:effectLst/>
                        </a:rPr>
                        <a:t>(A)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Скорость вращения крыльчатки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об/мин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Размер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мм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</a:t>
                      </a:r>
                      <a:r>
                        <a:rPr lang="en-US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endParaRPr lang="en-US" sz="1200" b="1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GC-100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29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2000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165*165*102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GC-1</a:t>
                      </a:r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1700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183*183*104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GC-1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210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1600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214*214*108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6372200" y="1538573"/>
            <a:ext cx="1836068" cy="2034443"/>
            <a:chOff x="395536" y="728266"/>
            <a:chExt cx="3924300" cy="457050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728266"/>
              <a:ext cx="260985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871266"/>
              <a:ext cx="260985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014266"/>
              <a:ext cx="260985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155770"/>
              <a:ext cx="2609850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5386" y="733028"/>
              <a:ext cx="1314450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4161" y="3014266"/>
              <a:ext cx="1314450" cy="227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895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188640"/>
            <a:ext cx="1408919" cy="513249"/>
          </a:xfrm>
          <a:prstGeom prst="rect">
            <a:avLst/>
          </a:prstGeom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35496" y="188640"/>
            <a:ext cx="8928992" cy="4600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Ballu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Fort Alfa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9552" y="1052736"/>
            <a:ext cx="475252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Высокоэффективные двигатели рассчитаны на срок эксплуатации 10 лет;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Малая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посадочная глубина;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Легкий монтаж воздуховода благодаря специальной конструкции </a:t>
            </a: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конфузора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Жесткий пружинный обратный клапан предотвращает попадание неприятных запахов из вентиляционных каналов при выключенном вентиляторе;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Выведенный кабель для удобства подключения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987535"/>
              </p:ext>
            </p:extLst>
          </p:nvPr>
        </p:nvGraphicFramePr>
        <p:xfrm>
          <a:off x="251522" y="4941168"/>
          <a:ext cx="7221019" cy="1141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43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Модель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Расход воздуха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м</a:t>
                      </a:r>
                      <a:r>
                        <a:rPr lang="en-US" sz="1200" u="none" strike="noStrike" dirty="0" smtClean="0">
                          <a:effectLst/>
                        </a:rPr>
                        <a:t>³/</a:t>
                      </a:r>
                      <a:r>
                        <a:rPr lang="ru-RU" sz="1200" u="none" strike="noStrike" dirty="0" smtClean="0">
                          <a:effectLst/>
                        </a:rPr>
                        <a:t>ч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Площадь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помещения</a:t>
                      </a: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²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Потребление энергии</a:t>
                      </a:r>
                      <a:r>
                        <a:rPr lang="en-US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</a:t>
                      </a:r>
                      <a:endParaRPr lang="en-US" sz="1200" b="1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Уровень шума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дБ</a:t>
                      </a:r>
                      <a:r>
                        <a:rPr lang="en-US" sz="1200" u="none" strike="noStrike" dirty="0" smtClean="0">
                          <a:effectLst/>
                        </a:rPr>
                        <a:t>(A)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Скорость вращения крыльчатки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об/мин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Размер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мм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</a:t>
                      </a:r>
                      <a:r>
                        <a:rPr lang="en-US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endParaRPr lang="en-US" sz="1200" b="1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BF-100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2000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160*165*96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BF-1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210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1700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204*208*100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6372200" y="1268760"/>
            <a:ext cx="1781692" cy="2476500"/>
            <a:chOff x="1475656" y="792950"/>
            <a:chExt cx="3472349" cy="495300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792950"/>
              <a:ext cx="2324100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3269450"/>
              <a:ext cx="2324100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5955" y="792950"/>
              <a:ext cx="1162050" cy="494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9976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188640"/>
            <a:ext cx="1408919" cy="513249"/>
          </a:xfrm>
          <a:prstGeom prst="rect">
            <a:avLst/>
          </a:prstGeom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35496" y="188640"/>
            <a:ext cx="8928992" cy="4600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Ballu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Fort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Quadro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9552" y="1052736"/>
            <a:ext cx="475252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Высокоэффективные двигатели рассчитаны на срок эксплуатации 10 лет;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Большой расход воздуха (до 600 м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³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/ч) позволяет обслуживать помещения большой площади (кухни, офисы, сауны, курительные комнаты); 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Легкий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монтаж воздуховода благодаря специальной конструкции </a:t>
            </a: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конфузора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Жесткий пружинный обратный клапан предотвращает попадание неприятных запахов из вентиляционных каналов при выключенном вентиляторе;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Выведенный кабель для удобства подключения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646227"/>
              </p:ext>
            </p:extLst>
          </p:nvPr>
        </p:nvGraphicFramePr>
        <p:xfrm>
          <a:off x="251522" y="4941168"/>
          <a:ext cx="7221019" cy="1141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3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04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63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Модель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Расход воздуха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м</a:t>
                      </a:r>
                      <a:r>
                        <a:rPr lang="en-US" sz="1200" u="none" strike="noStrike" dirty="0" smtClean="0">
                          <a:effectLst/>
                        </a:rPr>
                        <a:t>³/</a:t>
                      </a:r>
                      <a:r>
                        <a:rPr lang="ru-RU" sz="1200" u="none" strike="noStrike" dirty="0" smtClean="0">
                          <a:effectLst/>
                        </a:rPr>
                        <a:t>ч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Площадь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помещения</a:t>
                      </a: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²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Потребление энергии</a:t>
                      </a:r>
                      <a:r>
                        <a:rPr lang="en-US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</a:t>
                      </a:r>
                      <a:endParaRPr lang="en-US" sz="1200" b="1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Уровень шума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дБ</a:t>
                      </a:r>
                      <a:r>
                        <a:rPr lang="en-US" sz="1200" u="none" strike="noStrike" dirty="0" smtClean="0">
                          <a:effectLst/>
                        </a:rPr>
                        <a:t>(A)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Скорость вращения крыльчатки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об/мин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Размер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мм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</a:t>
                      </a:r>
                      <a:r>
                        <a:rPr lang="en-US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endParaRPr lang="en-US" sz="1200" b="1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FQ1-200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480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1300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262*262*170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FQ1-2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600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30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1150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285*285*172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" name="Группа 1"/>
          <p:cNvGrpSpPr/>
          <p:nvPr/>
        </p:nvGrpSpPr>
        <p:grpSpPr>
          <a:xfrm>
            <a:off x="6311234" y="1025577"/>
            <a:ext cx="2448272" cy="3184901"/>
            <a:chOff x="970820" y="649135"/>
            <a:chExt cx="4496580" cy="556116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649135"/>
              <a:ext cx="33718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820" y="2038350"/>
              <a:ext cx="33718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820" y="3429000"/>
              <a:ext cx="33718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4819650"/>
              <a:ext cx="33718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670" y="657225"/>
              <a:ext cx="1123950" cy="415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50" y="4810125"/>
              <a:ext cx="112395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08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3" y="188640"/>
            <a:ext cx="1408919" cy="513249"/>
          </a:xfrm>
          <a:prstGeom prst="rect">
            <a:avLst/>
          </a:prstGeom>
        </p:spPr>
      </p:pic>
      <p:sp>
        <p:nvSpPr>
          <p:cNvPr id="13" name="Заголовок 2"/>
          <p:cNvSpPr txBox="1">
            <a:spLocks/>
          </p:cNvSpPr>
          <p:nvPr/>
        </p:nvSpPr>
        <p:spPr>
          <a:xfrm>
            <a:off x="35496" y="188640"/>
            <a:ext cx="8928992" cy="4600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Ballu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Fort </a:t>
            </a:r>
            <a:r>
              <a:rPr lang="en-US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Quadro</a:t>
            </a:r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2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9552" y="1052736"/>
            <a:ext cx="4752528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Высокоэффективные двигатели рассчитаны на срок эксплуатации 10 лет;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Большой расход воздуха (до 600 м</a:t>
            </a:r>
            <a:r>
              <a:rPr lang="en-US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³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/ч) позволяет обслуживать помещения большой площади (кухни, офисы, сауны, курительные комнаты); 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Легкий монтаж воздуховода благодаря специальной конструкции </a:t>
            </a:r>
            <a:r>
              <a:rPr lang="ru-RU" sz="1400" dirty="0" err="1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конфузора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Жесткий пружинный обратный клапан предотвращает попадание неприятных запахов из вентиляционных каналов при выключенном вентиляторе;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Выведенный кабель для удобства подключения;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424251"/>
              </p:ext>
            </p:extLst>
          </p:nvPr>
        </p:nvGraphicFramePr>
        <p:xfrm>
          <a:off x="251522" y="4941168"/>
          <a:ext cx="7221019" cy="1141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443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Модель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Расход воздуха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м</a:t>
                      </a:r>
                      <a:r>
                        <a:rPr lang="en-US" sz="1200" u="none" strike="noStrike" dirty="0" smtClean="0">
                          <a:effectLst/>
                        </a:rPr>
                        <a:t>³/</a:t>
                      </a:r>
                      <a:r>
                        <a:rPr lang="ru-RU" sz="1200" u="none" strike="noStrike" dirty="0" smtClean="0">
                          <a:effectLst/>
                        </a:rPr>
                        <a:t>ч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Площадь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помещения</a:t>
                      </a: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²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Потребление энергии</a:t>
                      </a:r>
                      <a:r>
                        <a:rPr lang="en-US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</a:t>
                      </a:r>
                      <a:endParaRPr lang="en-US" sz="1200" b="1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Уровень шума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дБ</a:t>
                      </a:r>
                      <a:r>
                        <a:rPr lang="en-US" sz="1200" u="none" strike="noStrike" dirty="0" smtClean="0">
                          <a:effectLst/>
                        </a:rPr>
                        <a:t>(A)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Скорость вращения крыльчатки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об/мин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Размер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мм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</a:t>
                      </a:r>
                      <a:r>
                        <a:rPr lang="en-US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endParaRPr lang="en-US" sz="1200" b="1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FQ2-200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480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1300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252*252*166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FQ2-2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600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30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1150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275*275*170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5785519" y="856937"/>
            <a:ext cx="3034953" cy="3375183"/>
            <a:chOff x="467544" y="956444"/>
            <a:chExt cx="4876800" cy="4946588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956444"/>
              <a:ext cx="36576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2194694"/>
              <a:ext cx="36576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414048"/>
              <a:ext cx="36576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4652298"/>
              <a:ext cx="36576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144" y="969082"/>
              <a:ext cx="1219200" cy="369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5144" y="4664782"/>
              <a:ext cx="12192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942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3"/>
          <p:cNvSpPr txBox="1">
            <a:spLocks noChangeArrowheads="1"/>
          </p:cNvSpPr>
          <p:nvPr/>
        </p:nvSpPr>
        <p:spPr bwMode="auto">
          <a:xfrm>
            <a:off x="179512" y="188640"/>
            <a:ext cx="77048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libri" pitchFamily="34" charset="0"/>
              </a:rPr>
              <a:t>Бытовые вытяжные вентиляторы </a:t>
            </a:r>
            <a:r>
              <a:rPr lang="en-US" sz="3200" b="1" dirty="0" smtClean="0">
                <a:latin typeface="Calibri" pitchFamily="34" charset="0"/>
              </a:rPr>
              <a:t>Electrolux</a:t>
            </a:r>
            <a:endParaRPr lang="ru-RU" sz="3200" b="1" dirty="0">
              <a:latin typeface="Calibri" pitchFamily="34" charset="0"/>
            </a:endParaRPr>
          </a:p>
        </p:txBody>
      </p:sp>
      <p:sp>
        <p:nvSpPr>
          <p:cNvPr id="24" name="Прямоугольник 11"/>
          <p:cNvSpPr>
            <a:spLocks noChangeArrowheads="1"/>
          </p:cNvSpPr>
          <p:nvPr/>
        </p:nvSpPr>
        <p:spPr bwMode="auto">
          <a:xfrm>
            <a:off x="2195736" y="1593667"/>
            <a:ext cx="489654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Одноцветные</a:t>
            </a:r>
          </a:p>
        </p:txBody>
      </p:sp>
      <p:sp>
        <p:nvSpPr>
          <p:cNvPr id="16" name="Прямоугольник 11"/>
          <p:cNvSpPr>
            <a:spLocks noChangeArrowheads="1"/>
          </p:cNvSpPr>
          <p:nvPr/>
        </p:nvSpPr>
        <p:spPr bwMode="auto">
          <a:xfrm>
            <a:off x="2195736" y="3830799"/>
            <a:ext cx="4896544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latin typeface="Arial" pitchFamily="34" charset="0"/>
                <a:cs typeface="Arial" pitchFamily="34" charset="0"/>
              </a:rPr>
              <a:t>Разноцветные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01151"/>
            <a:ext cx="1798068" cy="4149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154" y="2330412"/>
            <a:ext cx="881332" cy="9361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221" y="2301778"/>
            <a:ext cx="955167" cy="9933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085" y="2293122"/>
            <a:ext cx="982921" cy="1010687"/>
          </a:xfrm>
          <a:prstGeom prst="rect">
            <a:avLst/>
          </a:prstGeom>
        </p:spPr>
      </p:pic>
      <p:pic>
        <p:nvPicPr>
          <p:cNvPr id="19" name="Picture 68" descr="PREMIUM качественная фотк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9501" y="2436516"/>
            <a:ext cx="752528" cy="72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75"/>
          <p:cNvPicPr>
            <a:picLocks noChangeAspect="1" noChangeArrowheads="1"/>
          </p:cNvPicPr>
          <p:nvPr/>
        </p:nvPicPr>
        <p:blipFill>
          <a:blip r:embed="rId8" cstate="print"/>
          <a:srcRect l="31543" t="22440" r="30061" b="21463"/>
          <a:stretch>
            <a:fillRect/>
          </a:stretch>
        </p:blipFill>
        <p:spPr bwMode="auto">
          <a:xfrm>
            <a:off x="7064077" y="2430074"/>
            <a:ext cx="676275" cy="73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1559" y="4876873"/>
            <a:ext cx="619832" cy="60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6" y="4899146"/>
            <a:ext cx="590550" cy="5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764" y="4897796"/>
            <a:ext cx="59373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405" y="4878746"/>
            <a:ext cx="619471" cy="598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14" y="4869221"/>
            <a:ext cx="57597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888271"/>
            <a:ext cx="61405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78746"/>
            <a:ext cx="65194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689" y="4876873"/>
            <a:ext cx="609600" cy="601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152" y="4869221"/>
            <a:ext cx="626091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8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725" y="4869160"/>
            <a:ext cx="64440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68" y="2424706"/>
            <a:ext cx="692012" cy="74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5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35496" y="188640"/>
            <a:ext cx="8928992" cy="46005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Electrolux Basic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539552" y="908720"/>
            <a:ext cx="4968552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Мотор с японским подшипником, повышает эффективность, увеличивает срок службы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Классический дизайн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Малая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толщина панели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и малая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посадочная глубина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ru-RU" sz="1400" dirty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Жесткий 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пружинный обратный клапан предотвращает попадание неприятных запахов из вентиляционных каналов при выключенном вентиляторе;</a:t>
            </a: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Доступны версии 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“T”-</a:t>
            </a: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со встроенным таймером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, “TH”-</a:t>
            </a:r>
            <a:r>
              <a:rPr lang="ru-RU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 со встроенным таймером и гигростатом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;</a:t>
            </a:r>
            <a:endParaRPr lang="ru-RU" sz="1400" dirty="0" smtClean="0">
              <a:solidFill>
                <a:prstClr val="black"/>
              </a:solidFill>
              <a:latin typeface="Tahoma" pitchFamily="34" charset="0"/>
              <a:cs typeface="Tahoma" pitchFamily="34" charset="0"/>
            </a:endParaRPr>
          </a:p>
          <a:p>
            <a:pPr marL="360000" indent="-342900">
              <a:spcBef>
                <a:spcPts val="800"/>
              </a:spcBef>
              <a:buFont typeface="Wingdings" pitchFamily="2" charset="2"/>
              <a:buChar char="§"/>
            </a:pPr>
            <a:r>
              <a:rPr lang="ru-RU" sz="1400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Выведенный кабель для удобства подключения</a:t>
            </a:r>
            <a:r>
              <a:rPr lang="en-US" sz="1400" dirty="0" smtClean="0">
                <a:solidFill>
                  <a:prstClr val="black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018636"/>
              </p:ext>
            </p:extLst>
          </p:nvPr>
        </p:nvGraphicFramePr>
        <p:xfrm>
          <a:off x="251522" y="4221088"/>
          <a:ext cx="6833687" cy="238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52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8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40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92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039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Модель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Расход воздуха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м</a:t>
                      </a:r>
                      <a:r>
                        <a:rPr lang="en-US" sz="1200" u="none" strike="noStrike" dirty="0" smtClean="0">
                          <a:effectLst/>
                        </a:rPr>
                        <a:t>³/</a:t>
                      </a:r>
                      <a:r>
                        <a:rPr lang="ru-RU" sz="1200" u="none" strike="noStrike" dirty="0" smtClean="0">
                          <a:effectLst/>
                        </a:rPr>
                        <a:t>ч</a:t>
                      </a:r>
                      <a:endParaRPr lang="en-US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Площадь</a:t>
                      </a:r>
                      <a:r>
                        <a:rPr lang="ru-RU" sz="1200" b="1" i="0" u="none" strike="noStrike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 помещения</a:t>
                      </a: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ru-RU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м</a:t>
                      </a:r>
                      <a:r>
                        <a:rPr lang="en-US" sz="1200" b="1" i="0" u="none" strike="noStrike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</a:rPr>
                        <a:t>²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Потребление энергии</a:t>
                      </a:r>
                      <a:r>
                        <a:rPr lang="en-US" sz="1200" b="1" i="0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200" b="1" i="0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Вт</a:t>
                      </a:r>
                      <a:endParaRPr lang="en-US" sz="1200" b="1" i="0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Уровень шума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дБ</a:t>
                      </a:r>
                      <a:r>
                        <a:rPr lang="en-US" sz="1200" u="none" strike="noStrike" dirty="0" smtClean="0">
                          <a:effectLst/>
                        </a:rPr>
                        <a:t>(A)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 smtClean="0">
                          <a:effectLst/>
                        </a:rPr>
                        <a:t>Размер</a:t>
                      </a:r>
                      <a:r>
                        <a:rPr lang="en-US" sz="1200" u="none" strike="noStrike" dirty="0" smtClean="0">
                          <a:effectLst/>
                        </a:rPr>
                        <a:t>, </a:t>
                      </a:r>
                      <a:r>
                        <a:rPr lang="ru-RU" sz="1200" u="none" strike="noStrike" dirty="0" smtClean="0">
                          <a:effectLst/>
                        </a:rPr>
                        <a:t>мм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Вес</a:t>
                      </a:r>
                      <a:r>
                        <a:rPr lang="en-US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кг</a:t>
                      </a:r>
                      <a:endParaRPr lang="en-US" sz="1200" b="1" u="none" strike="noStrik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EAFB-100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158*158*81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EAFB-100T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158*158*81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EAFB-100TH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4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 smtClean="0">
                          <a:effectLst/>
                        </a:rPr>
                        <a:t>33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158*158*81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0,43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EAFB-1</a:t>
                      </a:r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180*180*84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EAFB-1</a:t>
                      </a:r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r>
                        <a:rPr lang="en-US" sz="1200" u="none" strike="noStrike" dirty="0" smtClean="0">
                          <a:effectLst/>
                        </a:rPr>
                        <a:t>0T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180*180*84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EAFB-1</a:t>
                      </a:r>
                      <a:r>
                        <a:rPr lang="ru-RU" sz="1200" u="none" strike="noStrike" dirty="0" smtClean="0">
                          <a:effectLst/>
                        </a:rPr>
                        <a:t>2</a:t>
                      </a:r>
                      <a:r>
                        <a:rPr lang="en-US" sz="1200" u="none" strike="noStrike" dirty="0" smtClean="0">
                          <a:effectLst/>
                        </a:rPr>
                        <a:t>0TH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8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35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180*180*84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0,58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EAFB-1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210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209*209*94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EAFB-1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210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209*209*94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 smtClean="0">
                          <a:effectLst/>
                        </a:rPr>
                        <a:t>EAFB-1</a:t>
                      </a:r>
                      <a:r>
                        <a:rPr lang="ru-RU" sz="1200" u="none" strike="noStrike" dirty="0" smtClean="0">
                          <a:effectLst/>
                        </a:rPr>
                        <a:t>5</a:t>
                      </a:r>
                      <a:r>
                        <a:rPr lang="en-US" sz="1200" u="none" strike="noStrike" dirty="0" smtClean="0">
                          <a:effectLst/>
                        </a:rPr>
                        <a:t>0TH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210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12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ahoma"/>
                          <a:ea typeface="+mn-ea"/>
                          <a:cs typeface="+mn-cs"/>
                        </a:rPr>
                        <a:t>25</a:t>
                      </a:r>
                      <a:endParaRPr lang="ru-RU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37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209*209*94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0,81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ahoma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01151"/>
            <a:ext cx="1798068" cy="41493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268760"/>
            <a:ext cx="1800200" cy="194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7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1777</Words>
  <Application>Microsoft Office PowerPoint</Application>
  <PresentationFormat>Экран (4:3)</PresentationFormat>
  <Paragraphs>711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Промтепло</dc:title>
  <dc:creator>sherstobitov</dc:creator>
  <cp:lastModifiedBy>Ирина Кривошея</cp:lastModifiedBy>
  <cp:revision>114</cp:revision>
  <dcterms:created xsi:type="dcterms:W3CDTF">2013-06-05T15:51:29Z</dcterms:created>
  <dcterms:modified xsi:type="dcterms:W3CDTF">2017-04-04T07:44:33Z</dcterms:modified>
</cp:coreProperties>
</file>